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6" r:id="rId3"/>
    <p:sldId id="299" r:id="rId4"/>
    <p:sldId id="297" r:id="rId5"/>
    <p:sldId id="298" r:id="rId6"/>
    <p:sldId id="306" r:id="rId7"/>
    <p:sldId id="305" r:id="rId8"/>
    <p:sldId id="300" r:id="rId9"/>
    <p:sldId id="301" r:id="rId10"/>
    <p:sldId id="302" r:id="rId11"/>
    <p:sldId id="303" r:id="rId12"/>
    <p:sldId id="304" r:id="rId13"/>
    <p:sldId id="307" r:id="rId14"/>
    <p:sldId id="308" r:id="rId15"/>
    <p:sldId id="322" r:id="rId16"/>
    <p:sldId id="310" r:id="rId17"/>
    <p:sldId id="311" r:id="rId18"/>
    <p:sldId id="312" r:id="rId19"/>
    <p:sldId id="313" r:id="rId20"/>
    <p:sldId id="314" r:id="rId21"/>
    <p:sldId id="315" r:id="rId22"/>
    <p:sldId id="316" r:id="rId23"/>
    <p:sldId id="317" r:id="rId24"/>
    <p:sldId id="318" r:id="rId25"/>
    <p:sldId id="319" r:id="rId26"/>
    <p:sldId id="320"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60" r:id="rId65"/>
    <p:sldId id="361" r:id="rId66"/>
    <p:sldId id="362" r:id="rId67"/>
    <p:sldId id="364" r:id="rId68"/>
    <p:sldId id="365" r:id="rId69"/>
    <p:sldId id="366" r:id="rId70"/>
    <p:sldId id="363" r:id="rId71"/>
    <p:sldId id="367" r:id="rId72"/>
    <p:sldId id="368" r:id="rId73"/>
    <p:sldId id="369" r:id="rId74"/>
    <p:sldId id="370" r:id="rId75"/>
    <p:sldId id="371" r:id="rId76"/>
    <p:sldId id="372" r:id="rId77"/>
    <p:sldId id="373" r:id="rId78"/>
    <p:sldId id="374" r:id="rId79"/>
    <p:sldId id="375" r:id="rId80"/>
    <p:sldId id="376" r:id="rId81"/>
    <p:sldId id="377" r:id="rId82"/>
    <p:sldId id="378" r:id="rId83"/>
    <p:sldId id="379" r:id="rId84"/>
    <p:sldId id="380" r:id="rId85"/>
    <p:sldId id="381" r:id="rId86"/>
    <p:sldId id="382" r:id="rId87"/>
    <p:sldId id="383" r:id="rId88"/>
    <p:sldId id="384" r:id="rId89"/>
    <p:sldId id="385" r:id="rId90"/>
    <p:sldId id="386" r:id="rId91"/>
    <p:sldId id="387" r:id="rId92"/>
    <p:sldId id="388" r:id="rId93"/>
    <p:sldId id="389" r:id="rId94"/>
    <p:sldId id="390" r:id="rId95"/>
    <p:sldId id="391" r:id="rId96"/>
    <p:sldId id="392" r:id="rId97"/>
    <p:sldId id="393" r:id="rId98"/>
    <p:sldId id="395" r:id="rId99"/>
    <p:sldId id="396" r:id="rId100"/>
    <p:sldId id="394" r:id="rId101"/>
    <p:sldId id="397" r:id="rId102"/>
    <p:sldId id="398" r:id="rId103"/>
    <p:sldId id="399" r:id="rId104"/>
    <p:sldId id="400" r:id="rId105"/>
    <p:sldId id="401" r:id="rId106"/>
    <p:sldId id="402" r:id="rId107"/>
    <p:sldId id="403" r:id="rId108"/>
    <p:sldId id="404" r:id="rId109"/>
    <p:sldId id="405" r:id="rId110"/>
    <p:sldId id="406" r:id="rId111"/>
    <p:sldId id="407" r:id="rId112"/>
    <p:sldId id="408" r:id="rId113"/>
    <p:sldId id="409" r:id="rId114"/>
    <p:sldId id="410" r:id="rId115"/>
    <p:sldId id="411" r:id="rId116"/>
    <p:sldId id="412" r:id="rId117"/>
    <p:sldId id="413" r:id="rId118"/>
    <p:sldId id="414" r:id="rId119"/>
    <p:sldId id="417" r:id="rId120"/>
    <p:sldId id="418" r:id="rId121"/>
    <p:sldId id="419" r:id="rId122"/>
    <p:sldId id="420" r:id="rId123"/>
    <p:sldId id="421" r:id="rId124"/>
    <p:sldId id="415" r:id="rId125"/>
    <p:sldId id="416" r:id="rId126"/>
    <p:sldId id="422" r:id="rId127"/>
    <p:sldId id="423" r:id="rId128"/>
    <p:sldId id="424" r:id="rId129"/>
    <p:sldId id="425" r:id="rId130"/>
    <p:sldId id="426" r:id="rId131"/>
    <p:sldId id="427" r:id="rId132"/>
    <p:sldId id="428" r:id="rId133"/>
    <p:sldId id="429" r:id="rId134"/>
    <p:sldId id="430" r:id="rId135"/>
    <p:sldId id="431"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F6AAE6-2041-42EE-8B83-319B789B328E}" v="108" dt="2023-08-24T08:01:20.4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79" d="100"/>
          <a:sy n="79" d="100"/>
        </p:scale>
        <p:origin x="72"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3AA4F-EEC9-4745-9400-02B22BDC87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68F4F1-B656-4B4F-9E85-7A9F5C0393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C816E1-68B7-4494-859E-910E64171AB7}"/>
              </a:ext>
            </a:extLst>
          </p:cNvPr>
          <p:cNvSpPr>
            <a:spLocks noGrp="1"/>
          </p:cNvSpPr>
          <p:nvPr>
            <p:ph type="dt" sz="half" idx="10"/>
          </p:nvPr>
        </p:nvSpPr>
        <p:spPr/>
        <p:txBody>
          <a:bodyPr/>
          <a:lstStyle/>
          <a:p>
            <a:fld id="{5D7840F1-1299-4783-A669-24C903A1054B}" type="datetimeFigureOut">
              <a:rPr lang="en-US" smtClean="0"/>
              <a:t>8/21/2023</a:t>
            </a:fld>
            <a:endParaRPr lang="en-US"/>
          </a:p>
        </p:txBody>
      </p:sp>
      <p:sp>
        <p:nvSpPr>
          <p:cNvPr id="5" name="Footer Placeholder 4">
            <a:extLst>
              <a:ext uri="{FF2B5EF4-FFF2-40B4-BE49-F238E27FC236}">
                <a16:creationId xmlns:a16="http://schemas.microsoft.com/office/drawing/2014/main" id="{9C54BF8E-2546-466C-A573-5DF1B1DCA8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3D9F3-3172-4D46-93B1-E390570CDC1E}"/>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3937883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2B43-5193-426E-9984-5E96D3017E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61EB82-A064-40E9-989B-E8F2AB581A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17EDC7-6F03-457F-BFEB-F6A1059516B1}"/>
              </a:ext>
            </a:extLst>
          </p:cNvPr>
          <p:cNvSpPr>
            <a:spLocks noGrp="1"/>
          </p:cNvSpPr>
          <p:nvPr>
            <p:ph type="dt" sz="half" idx="10"/>
          </p:nvPr>
        </p:nvSpPr>
        <p:spPr/>
        <p:txBody>
          <a:bodyPr/>
          <a:lstStyle/>
          <a:p>
            <a:fld id="{5D7840F1-1299-4783-A669-24C903A1054B}" type="datetimeFigureOut">
              <a:rPr lang="en-US" smtClean="0"/>
              <a:t>8/21/2023</a:t>
            </a:fld>
            <a:endParaRPr lang="en-US"/>
          </a:p>
        </p:txBody>
      </p:sp>
      <p:sp>
        <p:nvSpPr>
          <p:cNvPr id="5" name="Footer Placeholder 4">
            <a:extLst>
              <a:ext uri="{FF2B5EF4-FFF2-40B4-BE49-F238E27FC236}">
                <a16:creationId xmlns:a16="http://schemas.microsoft.com/office/drawing/2014/main" id="{B3597D5C-971A-4652-9171-93C1F7FB6B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06408-0076-48B3-850B-2F8FDC5C05BE}"/>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2071194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76862A-35EA-4D23-8928-0A19473D17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9B59E2-FB28-4AAA-9094-EED420A195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ACB0AC-6AB5-4600-AD6F-B2FE4A239250}"/>
              </a:ext>
            </a:extLst>
          </p:cNvPr>
          <p:cNvSpPr>
            <a:spLocks noGrp="1"/>
          </p:cNvSpPr>
          <p:nvPr>
            <p:ph type="dt" sz="half" idx="10"/>
          </p:nvPr>
        </p:nvSpPr>
        <p:spPr/>
        <p:txBody>
          <a:bodyPr/>
          <a:lstStyle/>
          <a:p>
            <a:fld id="{5D7840F1-1299-4783-A669-24C903A1054B}" type="datetimeFigureOut">
              <a:rPr lang="en-US" smtClean="0"/>
              <a:t>8/21/2023</a:t>
            </a:fld>
            <a:endParaRPr lang="en-US"/>
          </a:p>
        </p:txBody>
      </p:sp>
      <p:sp>
        <p:nvSpPr>
          <p:cNvPr id="5" name="Footer Placeholder 4">
            <a:extLst>
              <a:ext uri="{FF2B5EF4-FFF2-40B4-BE49-F238E27FC236}">
                <a16:creationId xmlns:a16="http://schemas.microsoft.com/office/drawing/2014/main" id="{37EB5454-2123-4C4A-BB8C-6E3983F5AB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C381BA-D001-419D-BE2B-50D288E89AC4}"/>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3118444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EFD93-049B-404E-B5E6-C98E2BA5BB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6D6E25-57F7-4FDC-ACC9-761A19D7E2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88E469-3BB3-4EF3-B3E7-4A7B24C79BE8}"/>
              </a:ext>
            </a:extLst>
          </p:cNvPr>
          <p:cNvSpPr>
            <a:spLocks noGrp="1"/>
          </p:cNvSpPr>
          <p:nvPr>
            <p:ph type="dt" sz="half" idx="10"/>
          </p:nvPr>
        </p:nvSpPr>
        <p:spPr/>
        <p:txBody>
          <a:bodyPr/>
          <a:lstStyle/>
          <a:p>
            <a:fld id="{5D7840F1-1299-4783-A669-24C903A1054B}" type="datetimeFigureOut">
              <a:rPr lang="en-US" smtClean="0"/>
              <a:t>8/21/2023</a:t>
            </a:fld>
            <a:endParaRPr lang="en-US"/>
          </a:p>
        </p:txBody>
      </p:sp>
      <p:sp>
        <p:nvSpPr>
          <p:cNvPr id="5" name="Footer Placeholder 4">
            <a:extLst>
              <a:ext uri="{FF2B5EF4-FFF2-40B4-BE49-F238E27FC236}">
                <a16:creationId xmlns:a16="http://schemas.microsoft.com/office/drawing/2014/main" id="{DA46AB0F-797F-49F1-81E4-0A9BDC802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9E50B2-BCD3-406B-872C-BB0B4262A6CA}"/>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975043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17DDE-8296-4585-9278-980F5AE642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41EE67-7C5D-4AE6-B099-962093B1E3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672C71-D060-4D15-93AF-A47E88F47558}"/>
              </a:ext>
            </a:extLst>
          </p:cNvPr>
          <p:cNvSpPr>
            <a:spLocks noGrp="1"/>
          </p:cNvSpPr>
          <p:nvPr>
            <p:ph type="dt" sz="half" idx="10"/>
          </p:nvPr>
        </p:nvSpPr>
        <p:spPr/>
        <p:txBody>
          <a:bodyPr/>
          <a:lstStyle/>
          <a:p>
            <a:fld id="{5D7840F1-1299-4783-A669-24C903A1054B}" type="datetimeFigureOut">
              <a:rPr lang="en-US" smtClean="0"/>
              <a:t>8/21/2023</a:t>
            </a:fld>
            <a:endParaRPr lang="en-US"/>
          </a:p>
        </p:txBody>
      </p:sp>
      <p:sp>
        <p:nvSpPr>
          <p:cNvPr id="5" name="Footer Placeholder 4">
            <a:extLst>
              <a:ext uri="{FF2B5EF4-FFF2-40B4-BE49-F238E27FC236}">
                <a16:creationId xmlns:a16="http://schemas.microsoft.com/office/drawing/2014/main" id="{AF0451CE-FC01-4008-8EC0-6B6A2121B4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F5E03-162C-49EE-BB3C-770CE28F63A8}"/>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367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ECB38-B7D5-45A2-B295-835D466EEB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05FA9B-3ACC-4E20-8790-650C7E526F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316B87-E2A5-4D80-A738-EA45F1F169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85240D-6DE3-4EC6-B0C9-AA3A7D4B7A72}"/>
              </a:ext>
            </a:extLst>
          </p:cNvPr>
          <p:cNvSpPr>
            <a:spLocks noGrp="1"/>
          </p:cNvSpPr>
          <p:nvPr>
            <p:ph type="dt" sz="half" idx="10"/>
          </p:nvPr>
        </p:nvSpPr>
        <p:spPr/>
        <p:txBody>
          <a:bodyPr/>
          <a:lstStyle/>
          <a:p>
            <a:fld id="{5D7840F1-1299-4783-A669-24C903A1054B}" type="datetimeFigureOut">
              <a:rPr lang="en-US" smtClean="0"/>
              <a:t>8/21/2023</a:t>
            </a:fld>
            <a:endParaRPr lang="en-US"/>
          </a:p>
        </p:txBody>
      </p:sp>
      <p:sp>
        <p:nvSpPr>
          <p:cNvPr id="6" name="Footer Placeholder 5">
            <a:extLst>
              <a:ext uri="{FF2B5EF4-FFF2-40B4-BE49-F238E27FC236}">
                <a16:creationId xmlns:a16="http://schemas.microsoft.com/office/drawing/2014/main" id="{BEFBFBF9-A9C1-4500-8EE3-98BEFD89B3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E4761-FFB8-418F-A3EE-2AEE86165BAA}"/>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2045593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C91AF-2DFA-4D02-ACA8-910F1AD0D7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4E292A-E8CE-4DE7-B694-B776297DBC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A9B18A-9F66-4DBB-AC5B-060490058C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E02EFE-DE4D-4C4C-B1DC-C11CE19BA9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7F13F2-7F13-4009-B6C6-DEE86968BF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61C54B-E010-4151-AC21-5F5A19ACEBF2}"/>
              </a:ext>
            </a:extLst>
          </p:cNvPr>
          <p:cNvSpPr>
            <a:spLocks noGrp="1"/>
          </p:cNvSpPr>
          <p:nvPr>
            <p:ph type="dt" sz="half" idx="10"/>
          </p:nvPr>
        </p:nvSpPr>
        <p:spPr/>
        <p:txBody>
          <a:bodyPr/>
          <a:lstStyle/>
          <a:p>
            <a:fld id="{5D7840F1-1299-4783-A669-24C903A1054B}" type="datetimeFigureOut">
              <a:rPr lang="en-US" smtClean="0"/>
              <a:t>8/21/2023</a:t>
            </a:fld>
            <a:endParaRPr lang="en-US"/>
          </a:p>
        </p:txBody>
      </p:sp>
      <p:sp>
        <p:nvSpPr>
          <p:cNvPr id="8" name="Footer Placeholder 7">
            <a:extLst>
              <a:ext uri="{FF2B5EF4-FFF2-40B4-BE49-F238E27FC236}">
                <a16:creationId xmlns:a16="http://schemas.microsoft.com/office/drawing/2014/main" id="{58A863E3-869D-4EAD-9C04-AC3E9B0176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FAA208-9A9D-4ABC-AA8B-A9B2F8354331}"/>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4002055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2FF50-7229-433A-97C9-3B493E4C7F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B96C05-D03E-4B46-A899-8F44FB725DFA}"/>
              </a:ext>
            </a:extLst>
          </p:cNvPr>
          <p:cNvSpPr>
            <a:spLocks noGrp="1"/>
          </p:cNvSpPr>
          <p:nvPr>
            <p:ph type="dt" sz="half" idx="10"/>
          </p:nvPr>
        </p:nvSpPr>
        <p:spPr/>
        <p:txBody>
          <a:bodyPr/>
          <a:lstStyle/>
          <a:p>
            <a:fld id="{5D7840F1-1299-4783-A669-24C903A1054B}" type="datetimeFigureOut">
              <a:rPr lang="en-US" smtClean="0"/>
              <a:t>8/21/2023</a:t>
            </a:fld>
            <a:endParaRPr lang="en-US"/>
          </a:p>
        </p:txBody>
      </p:sp>
      <p:sp>
        <p:nvSpPr>
          <p:cNvPr id="4" name="Footer Placeholder 3">
            <a:extLst>
              <a:ext uri="{FF2B5EF4-FFF2-40B4-BE49-F238E27FC236}">
                <a16:creationId xmlns:a16="http://schemas.microsoft.com/office/drawing/2014/main" id="{3024FE49-416E-4459-80EC-48B1B6D7EE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686D14-91F7-4B69-A6D4-C609CD083EDD}"/>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707101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1487B4-DB5D-4220-8F36-75B3031DB990}"/>
              </a:ext>
            </a:extLst>
          </p:cNvPr>
          <p:cNvSpPr>
            <a:spLocks noGrp="1"/>
          </p:cNvSpPr>
          <p:nvPr>
            <p:ph type="dt" sz="half" idx="10"/>
          </p:nvPr>
        </p:nvSpPr>
        <p:spPr/>
        <p:txBody>
          <a:bodyPr/>
          <a:lstStyle/>
          <a:p>
            <a:fld id="{5D7840F1-1299-4783-A669-24C903A1054B}" type="datetimeFigureOut">
              <a:rPr lang="en-US" smtClean="0"/>
              <a:t>8/21/2023</a:t>
            </a:fld>
            <a:endParaRPr lang="en-US"/>
          </a:p>
        </p:txBody>
      </p:sp>
      <p:sp>
        <p:nvSpPr>
          <p:cNvPr id="3" name="Footer Placeholder 2">
            <a:extLst>
              <a:ext uri="{FF2B5EF4-FFF2-40B4-BE49-F238E27FC236}">
                <a16:creationId xmlns:a16="http://schemas.microsoft.com/office/drawing/2014/main" id="{1B80E477-0EC8-40B9-8394-BB49BEAFF4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1D80EB-0AAD-46BF-8BEA-8061500431AA}"/>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2682538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8823-611A-485A-A366-0670502CB9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765B14-D448-423A-B67D-F5BA29ADB0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291BE4-FC86-4A41-861C-B99689878D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FE582A-6D78-48FC-914C-99B4A9C32F4F}"/>
              </a:ext>
            </a:extLst>
          </p:cNvPr>
          <p:cNvSpPr>
            <a:spLocks noGrp="1"/>
          </p:cNvSpPr>
          <p:nvPr>
            <p:ph type="dt" sz="half" idx="10"/>
          </p:nvPr>
        </p:nvSpPr>
        <p:spPr/>
        <p:txBody>
          <a:bodyPr/>
          <a:lstStyle/>
          <a:p>
            <a:fld id="{5D7840F1-1299-4783-A669-24C903A1054B}" type="datetimeFigureOut">
              <a:rPr lang="en-US" smtClean="0"/>
              <a:t>8/21/2023</a:t>
            </a:fld>
            <a:endParaRPr lang="en-US"/>
          </a:p>
        </p:txBody>
      </p:sp>
      <p:sp>
        <p:nvSpPr>
          <p:cNvPr id="6" name="Footer Placeholder 5">
            <a:extLst>
              <a:ext uri="{FF2B5EF4-FFF2-40B4-BE49-F238E27FC236}">
                <a16:creationId xmlns:a16="http://schemas.microsoft.com/office/drawing/2014/main" id="{FA8A02EF-9C1A-49B7-9588-8B1B62B822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9806C2-AB6D-4B57-B236-602FB80F07C2}"/>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3486708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AA22B-36AE-406F-9FFD-54D91E39E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D07495-57B4-4645-87F5-CFFF14E4BF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9496E6-7A15-40AD-B3E5-7EE5789A53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A1FB2-8103-4022-A042-9277AD117649}"/>
              </a:ext>
            </a:extLst>
          </p:cNvPr>
          <p:cNvSpPr>
            <a:spLocks noGrp="1"/>
          </p:cNvSpPr>
          <p:nvPr>
            <p:ph type="dt" sz="half" idx="10"/>
          </p:nvPr>
        </p:nvSpPr>
        <p:spPr/>
        <p:txBody>
          <a:bodyPr/>
          <a:lstStyle/>
          <a:p>
            <a:fld id="{5D7840F1-1299-4783-A669-24C903A1054B}" type="datetimeFigureOut">
              <a:rPr lang="en-US" smtClean="0"/>
              <a:t>8/21/2023</a:t>
            </a:fld>
            <a:endParaRPr lang="en-US"/>
          </a:p>
        </p:txBody>
      </p:sp>
      <p:sp>
        <p:nvSpPr>
          <p:cNvPr id="6" name="Footer Placeholder 5">
            <a:extLst>
              <a:ext uri="{FF2B5EF4-FFF2-40B4-BE49-F238E27FC236}">
                <a16:creationId xmlns:a16="http://schemas.microsoft.com/office/drawing/2014/main" id="{35F5EBE8-09D6-4EED-8EA5-A930B13664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985244-0EF1-45C8-BC19-C38C83862DD5}"/>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2197926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FDA836-2200-4FA9-B0FB-911229604A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D9D76B-8105-4E64-AE9E-7CE2090360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0F81A-8714-4016-901A-2E73E634DD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7840F1-1299-4783-A669-24C903A1054B}" type="datetimeFigureOut">
              <a:rPr lang="en-US" smtClean="0"/>
              <a:t>8/21/2023</a:t>
            </a:fld>
            <a:endParaRPr lang="en-US"/>
          </a:p>
        </p:txBody>
      </p:sp>
      <p:sp>
        <p:nvSpPr>
          <p:cNvPr id="5" name="Footer Placeholder 4">
            <a:extLst>
              <a:ext uri="{FF2B5EF4-FFF2-40B4-BE49-F238E27FC236}">
                <a16:creationId xmlns:a16="http://schemas.microsoft.com/office/drawing/2014/main" id="{96C7F71B-DC3B-4A66-9203-945887FF63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16AE9B-D295-4AE6-9044-5E7B189123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3F43A5-1EA7-4E6B-81CD-816973351359}" type="slidenum">
              <a:rPr lang="en-US" smtClean="0"/>
              <a:t>‹#›</a:t>
            </a:fld>
            <a:endParaRPr lang="en-US"/>
          </a:p>
        </p:txBody>
      </p:sp>
    </p:spTree>
    <p:extLst>
      <p:ext uri="{BB962C8B-B14F-4D97-AF65-F5344CB8AC3E}">
        <p14:creationId xmlns:p14="http://schemas.microsoft.com/office/powerpoint/2010/main" val="2143629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7.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10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image" Target="../media/image241.png"/><Relationship Id="rId1" Type="http://schemas.openxmlformats.org/officeDocument/2006/relationships/slideLayout" Target="../slideLayouts/slideLayout7.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10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9.png"/></Relationships>
</file>

<file path=ppt/slides/_rels/slide10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7.xml"/><Relationship Id="rId5" Type="http://schemas.openxmlformats.org/officeDocument/2006/relationships/image" Target="../media/image260.png"/><Relationship Id="rId4" Type="http://schemas.openxmlformats.org/officeDocument/2006/relationships/image" Target="../media/image259.png"/></Relationships>
</file>

<file path=ppt/slides/_rels/slide10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7.xml"/><Relationship Id="rId4" Type="http://schemas.openxmlformats.org/officeDocument/2006/relationships/image" Target="../media/image263.png"/></Relationships>
</file>

<file path=ppt/slides/_rels/slide10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7.xml"/><Relationship Id="rId5" Type="http://schemas.openxmlformats.org/officeDocument/2006/relationships/image" Target="../media/image269.png"/><Relationship Id="rId4" Type="http://schemas.openxmlformats.org/officeDocument/2006/relationships/image" Target="../media/image268.png"/></Relationships>
</file>

<file path=ppt/slides/_rels/slide11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7.xml"/><Relationship Id="rId5" Type="http://schemas.openxmlformats.org/officeDocument/2006/relationships/image" Target="../media/image275.png"/><Relationship Id="rId4" Type="http://schemas.openxmlformats.org/officeDocument/2006/relationships/image" Target="../media/image274.png"/></Relationships>
</file>

<file path=ppt/slides/_rels/slide11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 Id="rId5" Type="http://schemas.openxmlformats.org/officeDocument/2006/relationships/image" Target="../media/image279.png"/><Relationship Id="rId4" Type="http://schemas.openxmlformats.org/officeDocument/2006/relationships/image" Target="../media/image278.png"/></Relationships>
</file>

<file path=ppt/slides/_rels/slide11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7.xml"/><Relationship Id="rId4" Type="http://schemas.openxmlformats.org/officeDocument/2006/relationships/image" Target="../media/image282.png"/></Relationships>
</file>

<file path=ppt/slides/_rels/slide11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7.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118.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7.xml"/><Relationship Id="rId4" Type="http://schemas.openxmlformats.org/officeDocument/2006/relationships/image" Target="../media/image298.png"/></Relationships>
</file>

<file path=ppt/slides/_rels/slide12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7.xml"/><Relationship Id="rId4" Type="http://schemas.openxmlformats.org/officeDocument/2006/relationships/image" Target="../media/image301.png"/></Relationships>
</file>

<file path=ppt/slides/_rels/slide122.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7.xml"/><Relationship Id="rId5" Type="http://schemas.openxmlformats.org/officeDocument/2006/relationships/image" Target="../media/image305.png"/><Relationship Id="rId4" Type="http://schemas.openxmlformats.org/officeDocument/2006/relationships/image" Target="../media/image304.png"/></Relationships>
</file>

<file path=ppt/slides/_rels/slide123.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png"/><Relationship Id="rId1" Type="http://schemas.openxmlformats.org/officeDocument/2006/relationships/slideLayout" Target="../slideLayouts/slideLayout7.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124.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7.xml"/><Relationship Id="rId4" Type="http://schemas.openxmlformats.org/officeDocument/2006/relationships/image" Target="../media/image313.png"/></Relationships>
</file>

<file path=ppt/slides/_rels/slide125.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317.png"/><Relationship Id="rId7" Type="http://schemas.openxmlformats.org/officeDocument/2006/relationships/image" Target="../media/image321.png"/><Relationship Id="rId2" Type="http://schemas.openxmlformats.org/officeDocument/2006/relationships/image" Target="../media/image316.png"/><Relationship Id="rId1" Type="http://schemas.openxmlformats.org/officeDocument/2006/relationships/slideLayout" Target="../slideLayouts/slideLayout7.xml"/><Relationship Id="rId6" Type="http://schemas.openxmlformats.org/officeDocument/2006/relationships/image" Target="../media/image320.png"/><Relationship Id="rId5" Type="http://schemas.openxmlformats.org/officeDocument/2006/relationships/image" Target="../media/image319.png"/><Relationship Id="rId4" Type="http://schemas.openxmlformats.org/officeDocument/2006/relationships/image" Target="../media/image318.png"/></Relationships>
</file>

<file path=ppt/slides/_rels/slide12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png"/><Relationship Id="rId1" Type="http://schemas.openxmlformats.org/officeDocument/2006/relationships/slideLayout" Target="../slideLayouts/slideLayout7.xml"/><Relationship Id="rId4" Type="http://schemas.openxmlformats.org/officeDocument/2006/relationships/image" Target="../media/image326.png"/></Relationships>
</file>

<file path=ppt/slides/_rels/slide129.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7.xml"/><Relationship Id="rId4" Type="http://schemas.openxmlformats.org/officeDocument/2006/relationships/image" Target="../media/image334.png"/></Relationships>
</file>

<file path=ppt/slides/_rels/slide133.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72.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7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7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7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79.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6.png"/></Relationships>
</file>

<file path=ppt/slides/_rels/slide8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83.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8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5" Type="http://schemas.openxmlformats.org/officeDocument/2006/relationships/image" Target="../media/image182.png"/><Relationship Id="rId4" Type="http://schemas.openxmlformats.org/officeDocument/2006/relationships/image" Target="../media/image181.png"/></Relationships>
</file>

<file path=ppt/slides/_rels/slide8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png"/></Relationships>
</file>

<file path=ppt/slides/_rels/slide8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8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8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 Id="rId4" Type="http://schemas.openxmlformats.org/officeDocument/2006/relationships/image" Target="../media/image204.png"/></Relationships>
</file>

<file path=ppt/slides/_rels/slide9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9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7.xml"/><Relationship Id="rId5" Type="http://schemas.openxmlformats.org/officeDocument/2006/relationships/image" Target="../media/image217.png"/><Relationship Id="rId4" Type="http://schemas.openxmlformats.org/officeDocument/2006/relationships/image" Target="../media/image216.png"/></Relationships>
</file>

<file path=ppt/slides/_rels/slide9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7.xml"/><Relationship Id="rId4" Type="http://schemas.openxmlformats.org/officeDocument/2006/relationships/image" Target="../media/image220.png"/></Relationships>
</file>

<file path=ppt/slides/_rels/slide9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9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 Id="rId5" Type="http://schemas.openxmlformats.org/officeDocument/2006/relationships/image" Target="../media/image227.png"/><Relationship Id="rId4" Type="http://schemas.openxmlformats.org/officeDocument/2006/relationships/image" Target="../media/image226.png"/></Relationships>
</file>

<file path=ppt/slides/_rels/slide9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 Id="rId5" Type="http://schemas.openxmlformats.org/officeDocument/2006/relationships/image" Target="../media/image233.png"/><Relationship Id="rId4" Type="http://schemas.openxmlformats.org/officeDocument/2006/relationships/image" Target="../media/image2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2353A4-A121-7196-6624-BE82AEE4BDEC}"/>
              </a:ext>
            </a:extLst>
          </p:cNvPr>
          <p:cNvPicPr>
            <a:picLocks noChangeAspect="1"/>
          </p:cNvPicPr>
          <p:nvPr/>
        </p:nvPicPr>
        <p:blipFill>
          <a:blip r:embed="rId2"/>
          <a:stretch>
            <a:fillRect/>
          </a:stretch>
        </p:blipFill>
        <p:spPr>
          <a:xfrm>
            <a:off x="2427611" y="1213805"/>
            <a:ext cx="5154626" cy="3540301"/>
          </a:xfrm>
          <a:prstGeom prst="rect">
            <a:avLst/>
          </a:prstGeom>
        </p:spPr>
      </p:pic>
    </p:spTree>
    <p:extLst>
      <p:ext uri="{BB962C8B-B14F-4D97-AF65-F5344CB8AC3E}">
        <p14:creationId xmlns:p14="http://schemas.microsoft.com/office/powerpoint/2010/main" val="303629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Styling</a:t>
            </a:r>
          </a:p>
        </p:txBody>
      </p:sp>
      <p:sp>
        <p:nvSpPr>
          <p:cNvPr id="6" name="TextBox 5">
            <a:extLst>
              <a:ext uri="{FF2B5EF4-FFF2-40B4-BE49-F238E27FC236}">
                <a16:creationId xmlns:a16="http://schemas.microsoft.com/office/drawing/2014/main" id="{0A8C213C-E016-A609-E7FE-421E7A3B8AD4}"/>
              </a:ext>
            </a:extLst>
          </p:cNvPr>
          <p:cNvSpPr txBox="1"/>
          <p:nvPr/>
        </p:nvSpPr>
        <p:spPr>
          <a:xfrm>
            <a:off x="214441" y="664700"/>
            <a:ext cx="11179145" cy="461665"/>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Styling in ReactJS refers to the process of applying visual styles to the components of a React application. </a:t>
            </a:r>
          </a:p>
          <a:p>
            <a:r>
              <a:rPr lang="en-US" sz="1200" dirty="0">
                <a:latin typeface="Segoe UI" panose="020B0502040204020203" pitchFamily="34" charset="0"/>
                <a:cs typeface="Segoe UI" panose="020B0502040204020203" pitchFamily="34" charset="0"/>
              </a:rPr>
              <a:t>There are several ways to style React components:</a:t>
            </a:r>
          </a:p>
        </p:txBody>
      </p:sp>
      <p:sp>
        <p:nvSpPr>
          <p:cNvPr id="2" name="TextBox 1">
            <a:extLst>
              <a:ext uri="{FF2B5EF4-FFF2-40B4-BE49-F238E27FC236}">
                <a16:creationId xmlns:a16="http://schemas.microsoft.com/office/drawing/2014/main" id="{DAD74503-7C80-EE0D-B170-EFFCC7B6796F}"/>
              </a:ext>
            </a:extLst>
          </p:cNvPr>
          <p:cNvSpPr txBox="1"/>
          <p:nvPr/>
        </p:nvSpPr>
        <p:spPr>
          <a:xfrm>
            <a:off x="307497" y="1278542"/>
            <a:ext cx="7072439" cy="1015663"/>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Inline Styles: </a:t>
            </a:r>
          </a:p>
          <a:p>
            <a:r>
              <a:rPr lang="en-US" sz="1200" dirty="0">
                <a:latin typeface="Segoe UI" panose="020B0502040204020203" pitchFamily="34" charset="0"/>
                <a:cs typeface="Segoe UI" panose="020B0502040204020203" pitchFamily="34" charset="0"/>
              </a:rPr>
              <a:t>Inline styles allow you to define styles directly within the JSX code of a component. </a:t>
            </a:r>
          </a:p>
          <a:p>
            <a:r>
              <a:rPr lang="en-US" sz="1200" dirty="0">
                <a:latin typeface="Segoe UI" panose="020B0502040204020203" pitchFamily="34" charset="0"/>
                <a:cs typeface="Segoe UI" panose="020B0502040204020203" pitchFamily="34" charset="0"/>
              </a:rPr>
              <a:t>You can use JavaScript objects to specify the styles, where the keys represent the CSS properties, and the values represent the corresponding values</a:t>
            </a:r>
          </a:p>
          <a:p>
            <a:endParaRPr lang="en-US" sz="12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EA4CB6FB-5943-0CCA-CA7E-6DC4855C1BD7}"/>
              </a:ext>
            </a:extLst>
          </p:cNvPr>
          <p:cNvPicPr>
            <a:picLocks noChangeAspect="1"/>
          </p:cNvPicPr>
          <p:nvPr/>
        </p:nvPicPr>
        <p:blipFill>
          <a:blip r:embed="rId2"/>
          <a:stretch>
            <a:fillRect/>
          </a:stretch>
        </p:blipFill>
        <p:spPr>
          <a:xfrm>
            <a:off x="307497" y="2147527"/>
            <a:ext cx="7007703" cy="3185124"/>
          </a:xfrm>
          <a:prstGeom prst="rect">
            <a:avLst/>
          </a:prstGeom>
        </p:spPr>
      </p:pic>
      <p:sp>
        <p:nvSpPr>
          <p:cNvPr id="5" name="TextBox 4">
            <a:extLst>
              <a:ext uri="{FF2B5EF4-FFF2-40B4-BE49-F238E27FC236}">
                <a16:creationId xmlns:a16="http://schemas.microsoft.com/office/drawing/2014/main" id="{79F8B18D-7845-3419-82ED-BF2AF4FF1D09}"/>
              </a:ext>
            </a:extLst>
          </p:cNvPr>
          <p:cNvSpPr txBox="1"/>
          <p:nvPr/>
        </p:nvSpPr>
        <p:spPr>
          <a:xfrm>
            <a:off x="307497" y="5792549"/>
            <a:ext cx="7072439" cy="461665"/>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In the above example, the styles object defines the background color, text color, padding, and border radius for the div element. The style prop is used to apply these styles to the component.</a:t>
            </a:r>
          </a:p>
        </p:txBody>
      </p:sp>
    </p:spTree>
    <p:extLst>
      <p:ext uri="{BB962C8B-B14F-4D97-AF65-F5344CB8AC3E}">
        <p14:creationId xmlns:p14="http://schemas.microsoft.com/office/powerpoint/2010/main" val="19931056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Router</a:t>
            </a:r>
          </a:p>
        </p:txBody>
      </p:sp>
      <p:pic>
        <p:nvPicPr>
          <p:cNvPr id="4" name="Picture 3">
            <a:extLst>
              <a:ext uri="{FF2B5EF4-FFF2-40B4-BE49-F238E27FC236}">
                <a16:creationId xmlns:a16="http://schemas.microsoft.com/office/drawing/2014/main" id="{74312BC3-7337-28FD-1143-C01912FA43F4}"/>
              </a:ext>
            </a:extLst>
          </p:cNvPr>
          <p:cNvPicPr>
            <a:picLocks noChangeAspect="1"/>
          </p:cNvPicPr>
          <p:nvPr/>
        </p:nvPicPr>
        <p:blipFill>
          <a:blip r:embed="rId2"/>
          <a:stretch>
            <a:fillRect/>
          </a:stretch>
        </p:blipFill>
        <p:spPr>
          <a:xfrm>
            <a:off x="121381" y="421752"/>
            <a:ext cx="9152092" cy="1722638"/>
          </a:xfrm>
          <a:prstGeom prst="rect">
            <a:avLst/>
          </a:prstGeom>
        </p:spPr>
      </p:pic>
      <p:pic>
        <p:nvPicPr>
          <p:cNvPr id="16" name="Picture 15">
            <a:extLst>
              <a:ext uri="{FF2B5EF4-FFF2-40B4-BE49-F238E27FC236}">
                <a16:creationId xmlns:a16="http://schemas.microsoft.com/office/drawing/2014/main" id="{C4611145-E01D-4168-A8F4-D36B8E02AF5A}"/>
              </a:ext>
            </a:extLst>
          </p:cNvPr>
          <p:cNvPicPr>
            <a:picLocks noChangeAspect="1"/>
          </p:cNvPicPr>
          <p:nvPr/>
        </p:nvPicPr>
        <p:blipFill>
          <a:blip r:embed="rId3"/>
          <a:stretch>
            <a:fillRect/>
          </a:stretch>
        </p:blipFill>
        <p:spPr>
          <a:xfrm>
            <a:off x="226190" y="2627102"/>
            <a:ext cx="3016405" cy="1532204"/>
          </a:xfrm>
          <a:prstGeom prst="rect">
            <a:avLst/>
          </a:prstGeom>
        </p:spPr>
      </p:pic>
      <p:pic>
        <p:nvPicPr>
          <p:cNvPr id="18" name="Picture 17">
            <a:extLst>
              <a:ext uri="{FF2B5EF4-FFF2-40B4-BE49-F238E27FC236}">
                <a16:creationId xmlns:a16="http://schemas.microsoft.com/office/drawing/2014/main" id="{00B8E319-BB8A-A394-6A1C-15B8BD7C8712}"/>
              </a:ext>
            </a:extLst>
          </p:cNvPr>
          <p:cNvPicPr>
            <a:picLocks noChangeAspect="1"/>
          </p:cNvPicPr>
          <p:nvPr/>
        </p:nvPicPr>
        <p:blipFill>
          <a:blip r:embed="rId4"/>
          <a:stretch>
            <a:fillRect/>
          </a:stretch>
        </p:blipFill>
        <p:spPr>
          <a:xfrm>
            <a:off x="226190" y="4541936"/>
            <a:ext cx="3706539" cy="2223185"/>
          </a:xfrm>
          <a:prstGeom prst="rect">
            <a:avLst/>
          </a:prstGeom>
        </p:spPr>
      </p:pic>
      <p:pic>
        <p:nvPicPr>
          <p:cNvPr id="20" name="Picture 19">
            <a:extLst>
              <a:ext uri="{FF2B5EF4-FFF2-40B4-BE49-F238E27FC236}">
                <a16:creationId xmlns:a16="http://schemas.microsoft.com/office/drawing/2014/main" id="{50CCBAE8-67D3-4FE6-8225-7198F1A489B8}"/>
              </a:ext>
            </a:extLst>
          </p:cNvPr>
          <p:cNvPicPr>
            <a:picLocks noChangeAspect="1"/>
          </p:cNvPicPr>
          <p:nvPr/>
        </p:nvPicPr>
        <p:blipFill>
          <a:blip r:embed="rId5"/>
          <a:stretch>
            <a:fillRect/>
          </a:stretch>
        </p:blipFill>
        <p:spPr>
          <a:xfrm>
            <a:off x="3504212" y="1600585"/>
            <a:ext cx="2953232" cy="2756731"/>
          </a:xfrm>
          <a:prstGeom prst="rect">
            <a:avLst/>
          </a:prstGeom>
        </p:spPr>
      </p:pic>
      <p:pic>
        <p:nvPicPr>
          <p:cNvPr id="22" name="Picture 21">
            <a:extLst>
              <a:ext uri="{FF2B5EF4-FFF2-40B4-BE49-F238E27FC236}">
                <a16:creationId xmlns:a16="http://schemas.microsoft.com/office/drawing/2014/main" id="{3A611D92-531B-FA92-F25B-67879FFE510E}"/>
              </a:ext>
            </a:extLst>
          </p:cNvPr>
          <p:cNvPicPr>
            <a:picLocks noChangeAspect="1"/>
          </p:cNvPicPr>
          <p:nvPr/>
        </p:nvPicPr>
        <p:blipFill>
          <a:blip r:embed="rId6"/>
          <a:stretch>
            <a:fillRect/>
          </a:stretch>
        </p:blipFill>
        <p:spPr>
          <a:xfrm>
            <a:off x="6694150" y="1357823"/>
            <a:ext cx="5589559" cy="5350474"/>
          </a:xfrm>
          <a:prstGeom prst="rect">
            <a:avLst/>
          </a:prstGeom>
        </p:spPr>
      </p:pic>
    </p:spTree>
    <p:extLst>
      <p:ext uri="{BB962C8B-B14F-4D97-AF65-F5344CB8AC3E}">
        <p14:creationId xmlns:p14="http://schemas.microsoft.com/office/powerpoint/2010/main" val="10313701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Map </a:t>
            </a:r>
          </a:p>
        </p:txBody>
      </p:sp>
      <p:pic>
        <p:nvPicPr>
          <p:cNvPr id="3" name="Picture 2">
            <a:extLst>
              <a:ext uri="{FF2B5EF4-FFF2-40B4-BE49-F238E27FC236}">
                <a16:creationId xmlns:a16="http://schemas.microsoft.com/office/drawing/2014/main" id="{247C0FA2-A969-E8A0-65C7-A7501D332E98}"/>
              </a:ext>
            </a:extLst>
          </p:cNvPr>
          <p:cNvPicPr>
            <a:picLocks noChangeAspect="1"/>
          </p:cNvPicPr>
          <p:nvPr/>
        </p:nvPicPr>
        <p:blipFill>
          <a:blip r:embed="rId2"/>
          <a:stretch>
            <a:fillRect/>
          </a:stretch>
        </p:blipFill>
        <p:spPr>
          <a:xfrm>
            <a:off x="206536" y="540898"/>
            <a:ext cx="9816738" cy="2800696"/>
          </a:xfrm>
          <a:prstGeom prst="rect">
            <a:avLst/>
          </a:prstGeom>
        </p:spPr>
      </p:pic>
      <p:pic>
        <p:nvPicPr>
          <p:cNvPr id="6" name="Picture 5">
            <a:extLst>
              <a:ext uri="{FF2B5EF4-FFF2-40B4-BE49-F238E27FC236}">
                <a16:creationId xmlns:a16="http://schemas.microsoft.com/office/drawing/2014/main" id="{AD74690F-7B92-A0CF-43DA-3FF96D33606A}"/>
              </a:ext>
            </a:extLst>
          </p:cNvPr>
          <p:cNvPicPr>
            <a:picLocks noChangeAspect="1"/>
          </p:cNvPicPr>
          <p:nvPr/>
        </p:nvPicPr>
        <p:blipFill>
          <a:blip r:embed="rId3"/>
          <a:stretch>
            <a:fillRect/>
          </a:stretch>
        </p:blipFill>
        <p:spPr>
          <a:xfrm>
            <a:off x="206536" y="3516406"/>
            <a:ext cx="9816738" cy="3031538"/>
          </a:xfrm>
          <a:prstGeom prst="rect">
            <a:avLst/>
          </a:prstGeom>
        </p:spPr>
      </p:pic>
    </p:spTree>
    <p:extLst>
      <p:ext uri="{BB962C8B-B14F-4D97-AF65-F5344CB8AC3E}">
        <p14:creationId xmlns:p14="http://schemas.microsoft.com/office/powerpoint/2010/main" val="18018876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Map </a:t>
            </a:r>
          </a:p>
        </p:txBody>
      </p:sp>
      <p:pic>
        <p:nvPicPr>
          <p:cNvPr id="4" name="Picture 3">
            <a:extLst>
              <a:ext uri="{FF2B5EF4-FFF2-40B4-BE49-F238E27FC236}">
                <a16:creationId xmlns:a16="http://schemas.microsoft.com/office/drawing/2014/main" id="{1AE8677E-3714-9DA0-3892-7736223AA833}"/>
              </a:ext>
            </a:extLst>
          </p:cNvPr>
          <p:cNvPicPr>
            <a:picLocks noChangeAspect="1"/>
          </p:cNvPicPr>
          <p:nvPr/>
        </p:nvPicPr>
        <p:blipFill>
          <a:blip r:embed="rId2"/>
          <a:stretch>
            <a:fillRect/>
          </a:stretch>
        </p:blipFill>
        <p:spPr>
          <a:xfrm>
            <a:off x="186117" y="462211"/>
            <a:ext cx="936133" cy="369332"/>
          </a:xfrm>
          <a:prstGeom prst="rect">
            <a:avLst/>
          </a:prstGeom>
        </p:spPr>
      </p:pic>
      <p:pic>
        <p:nvPicPr>
          <p:cNvPr id="7" name="Picture 6">
            <a:extLst>
              <a:ext uri="{FF2B5EF4-FFF2-40B4-BE49-F238E27FC236}">
                <a16:creationId xmlns:a16="http://schemas.microsoft.com/office/drawing/2014/main" id="{AAF93B75-12F6-7063-FB3B-10A9E39BFE35}"/>
              </a:ext>
            </a:extLst>
          </p:cNvPr>
          <p:cNvPicPr>
            <a:picLocks noChangeAspect="1"/>
          </p:cNvPicPr>
          <p:nvPr/>
        </p:nvPicPr>
        <p:blipFill>
          <a:blip r:embed="rId3"/>
          <a:stretch>
            <a:fillRect/>
          </a:stretch>
        </p:blipFill>
        <p:spPr>
          <a:xfrm>
            <a:off x="121381" y="986977"/>
            <a:ext cx="5041338" cy="1416358"/>
          </a:xfrm>
          <a:prstGeom prst="rect">
            <a:avLst/>
          </a:prstGeom>
        </p:spPr>
      </p:pic>
      <p:pic>
        <p:nvPicPr>
          <p:cNvPr id="9" name="Picture 8">
            <a:extLst>
              <a:ext uri="{FF2B5EF4-FFF2-40B4-BE49-F238E27FC236}">
                <a16:creationId xmlns:a16="http://schemas.microsoft.com/office/drawing/2014/main" id="{9895906E-D04B-8224-A721-94CA1FDB84B1}"/>
              </a:ext>
            </a:extLst>
          </p:cNvPr>
          <p:cNvPicPr>
            <a:picLocks noChangeAspect="1"/>
          </p:cNvPicPr>
          <p:nvPr/>
        </p:nvPicPr>
        <p:blipFill>
          <a:blip r:embed="rId4"/>
          <a:stretch>
            <a:fillRect/>
          </a:stretch>
        </p:blipFill>
        <p:spPr>
          <a:xfrm>
            <a:off x="6740139" y="226970"/>
            <a:ext cx="5169166" cy="419907"/>
          </a:xfrm>
          <a:prstGeom prst="rect">
            <a:avLst/>
          </a:prstGeom>
        </p:spPr>
      </p:pic>
      <p:pic>
        <p:nvPicPr>
          <p:cNvPr id="11" name="Picture 10">
            <a:extLst>
              <a:ext uri="{FF2B5EF4-FFF2-40B4-BE49-F238E27FC236}">
                <a16:creationId xmlns:a16="http://schemas.microsoft.com/office/drawing/2014/main" id="{8869A8C2-8471-34D7-AF0B-FC58D47D1941}"/>
              </a:ext>
            </a:extLst>
          </p:cNvPr>
          <p:cNvPicPr>
            <a:picLocks noChangeAspect="1"/>
          </p:cNvPicPr>
          <p:nvPr/>
        </p:nvPicPr>
        <p:blipFill>
          <a:blip r:embed="rId5"/>
          <a:stretch>
            <a:fillRect/>
          </a:stretch>
        </p:blipFill>
        <p:spPr>
          <a:xfrm>
            <a:off x="6740139" y="646877"/>
            <a:ext cx="4774827" cy="4734327"/>
          </a:xfrm>
          <a:prstGeom prst="rect">
            <a:avLst/>
          </a:prstGeom>
        </p:spPr>
      </p:pic>
      <p:pic>
        <p:nvPicPr>
          <p:cNvPr id="13" name="Picture 12">
            <a:extLst>
              <a:ext uri="{FF2B5EF4-FFF2-40B4-BE49-F238E27FC236}">
                <a16:creationId xmlns:a16="http://schemas.microsoft.com/office/drawing/2014/main" id="{BCA67F90-457E-D765-B04B-ACDBE96475CA}"/>
              </a:ext>
            </a:extLst>
          </p:cNvPr>
          <p:cNvPicPr>
            <a:picLocks noChangeAspect="1"/>
          </p:cNvPicPr>
          <p:nvPr/>
        </p:nvPicPr>
        <p:blipFill>
          <a:blip r:embed="rId6"/>
          <a:stretch>
            <a:fillRect/>
          </a:stretch>
        </p:blipFill>
        <p:spPr>
          <a:xfrm>
            <a:off x="263907" y="2581022"/>
            <a:ext cx="4558946" cy="263612"/>
          </a:xfrm>
          <a:prstGeom prst="rect">
            <a:avLst/>
          </a:prstGeom>
        </p:spPr>
      </p:pic>
      <p:pic>
        <p:nvPicPr>
          <p:cNvPr id="16" name="Picture 15">
            <a:extLst>
              <a:ext uri="{FF2B5EF4-FFF2-40B4-BE49-F238E27FC236}">
                <a16:creationId xmlns:a16="http://schemas.microsoft.com/office/drawing/2014/main" id="{4415EC68-339C-85FB-BD87-6E03D7EA467E}"/>
              </a:ext>
            </a:extLst>
          </p:cNvPr>
          <p:cNvPicPr>
            <a:picLocks noChangeAspect="1"/>
          </p:cNvPicPr>
          <p:nvPr/>
        </p:nvPicPr>
        <p:blipFill>
          <a:blip r:embed="rId7"/>
          <a:stretch>
            <a:fillRect/>
          </a:stretch>
        </p:blipFill>
        <p:spPr>
          <a:xfrm>
            <a:off x="263907" y="3155619"/>
            <a:ext cx="4558946" cy="3115708"/>
          </a:xfrm>
          <a:prstGeom prst="rect">
            <a:avLst/>
          </a:prstGeom>
        </p:spPr>
      </p:pic>
    </p:spTree>
    <p:extLst>
      <p:ext uri="{BB962C8B-B14F-4D97-AF65-F5344CB8AC3E}">
        <p14:creationId xmlns:p14="http://schemas.microsoft.com/office/powerpoint/2010/main" val="19906683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Map </a:t>
            </a:r>
          </a:p>
        </p:txBody>
      </p:sp>
      <p:pic>
        <p:nvPicPr>
          <p:cNvPr id="3" name="Picture 2">
            <a:extLst>
              <a:ext uri="{FF2B5EF4-FFF2-40B4-BE49-F238E27FC236}">
                <a16:creationId xmlns:a16="http://schemas.microsoft.com/office/drawing/2014/main" id="{BF6CBB07-E199-4592-9230-79C1FDCBEA68}"/>
              </a:ext>
            </a:extLst>
          </p:cNvPr>
          <p:cNvPicPr>
            <a:picLocks noChangeAspect="1"/>
          </p:cNvPicPr>
          <p:nvPr/>
        </p:nvPicPr>
        <p:blipFill>
          <a:blip r:embed="rId2"/>
          <a:stretch>
            <a:fillRect/>
          </a:stretch>
        </p:blipFill>
        <p:spPr>
          <a:xfrm>
            <a:off x="121381" y="462211"/>
            <a:ext cx="8208179" cy="986462"/>
          </a:xfrm>
          <a:prstGeom prst="rect">
            <a:avLst/>
          </a:prstGeom>
        </p:spPr>
      </p:pic>
      <p:pic>
        <p:nvPicPr>
          <p:cNvPr id="6" name="Picture 5">
            <a:extLst>
              <a:ext uri="{FF2B5EF4-FFF2-40B4-BE49-F238E27FC236}">
                <a16:creationId xmlns:a16="http://schemas.microsoft.com/office/drawing/2014/main" id="{16DB8D81-E3FF-7590-2AC6-38F732D82719}"/>
              </a:ext>
            </a:extLst>
          </p:cNvPr>
          <p:cNvPicPr>
            <a:picLocks noChangeAspect="1"/>
          </p:cNvPicPr>
          <p:nvPr/>
        </p:nvPicPr>
        <p:blipFill>
          <a:blip r:embed="rId3"/>
          <a:stretch>
            <a:fillRect/>
          </a:stretch>
        </p:blipFill>
        <p:spPr>
          <a:xfrm>
            <a:off x="206538" y="1362354"/>
            <a:ext cx="6590772" cy="5111274"/>
          </a:xfrm>
          <a:prstGeom prst="rect">
            <a:avLst/>
          </a:prstGeom>
        </p:spPr>
      </p:pic>
      <p:pic>
        <p:nvPicPr>
          <p:cNvPr id="10" name="Picture 9">
            <a:extLst>
              <a:ext uri="{FF2B5EF4-FFF2-40B4-BE49-F238E27FC236}">
                <a16:creationId xmlns:a16="http://schemas.microsoft.com/office/drawing/2014/main" id="{14CEFBD8-AF6C-8CCD-0247-EA078B935048}"/>
              </a:ext>
            </a:extLst>
          </p:cNvPr>
          <p:cNvPicPr>
            <a:picLocks noChangeAspect="1"/>
          </p:cNvPicPr>
          <p:nvPr/>
        </p:nvPicPr>
        <p:blipFill>
          <a:blip r:embed="rId4"/>
          <a:stretch>
            <a:fillRect/>
          </a:stretch>
        </p:blipFill>
        <p:spPr>
          <a:xfrm>
            <a:off x="8414717" y="1042480"/>
            <a:ext cx="1517249" cy="406193"/>
          </a:xfrm>
          <a:prstGeom prst="rect">
            <a:avLst/>
          </a:prstGeom>
        </p:spPr>
      </p:pic>
      <p:pic>
        <p:nvPicPr>
          <p:cNvPr id="15" name="Picture 14">
            <a:extLst>
              <a:ext uri="{FF2B5EF4-FFF2-40B4-BE49-F238E27FC236}">
                <a16:creationId xmlns:a16="http://schemas.microsoft.com/office/drawing/2014/main" id="{41DF8674-20E0-6F54-E833-F9D0DEAE6A8D}"/>
              </a:ext>
            </a:extLst>
          </p:cNvPr>
          <p:cNvPicPr>
            <a:picLocks noChangeAspect="1"/>
          </p:cNvPicPr>
          <p:nvPr/>
        </p:nvPicPr>
        <p:blipFill>
          <a:blip r:embed="rId5"/>
          <a:stretch>
            <a:fillRect/>
          </a:stretch>
        </p:blipFill>
        <p:spPr>
          <a:xfrm>
            <a:off x="7792631" y="1565449"/>
            <a:ext cx="3989374" cy="4568313"/>
          </a:xfrm>
          <a:prstGeom prst="rect">
            <a:avLst/>
          </a:prstGeom>
        </p:spPr>
      </p:pic>
    </p:spTree>
    <p:extLst>
      <p:ext uri="{BB962C8B-B14F-4D97-AF65-F5344CB8AC3E}">
        <p14:creationId xmlns:p14="http://schemas.microsoft.com/office/powerpoint/2010/main" val="39834665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Table </a:t>
            </a:r>
          </a:p>
        </p:txBody>
      </p:sp>
      <p:pic>
        <p:nvPicPr>
          <p:cNvPr id="4" name="Picture 3">
            <a:extLst>
              <a:ext uri="{FF2B5EF4-FFF2-40B4-BE49-F238E27FC236}">
                <a16:creationId xmlns:a16="http://schemas.microsoft.com/office/drawing/2014/main" id="{D3BD6EF9-146C-ED0F-DA9E-0F83F19B6DFE}"/>
              </a:ext>
            </a:extLst>
          </p:cNvPr>
          <p:cNvPicPr>
            <a:picLocks noChangeAspect="1"/>
          </p:cNvPicPr>
          <p:nvPr/>
        </p:nvPicPr>
        <p:blipFill>
          <a:blip r:embed="rId2"/>
          <a:stretch>
            <a:fillRect/>
          </a:stretch>
        </p:blipFill>
        <p:spPr>
          <a:xfrm>
            <a:off x="142961" y="462211"/>
            <a:ext cx="9664586" cy="2038228"/>
          </a:xfrm>
          <a:prstGeom prst="rect">
            <a:avLst/>
          </a:prstGeom>
        </p:spPr>
      </p:pic>
      <p:pic>
        <p:nvPicPr>
          <p:cNvPr id="7" name="Picture 6">
            <a:extLst>
              <a:ext uri="{FF2B5EF4-FFF2-40B4-BE49-F238E27FC236}">
                <a16:creationId xmlns:a16="http://schemas.microsoft.com/office/drawing/2014/main" id="{47B6B3C6-35F4-7317-D520-4B6640CD2ADC}"/>
              </a:ext>
            </a:extLst>
          </p:cNvPr>
          <p:cNvPicPr>
            <a:picLocks noChangeAspect="1"/>
          </p:cNvPicPr>
          <p:nvPr/>
        </p:nvPicPr>
        <p:blipFill>
          <a:blip r:embed="rId3"/>
          <a:stretch>
            <a:fillRect/>
          </a:stretch>
        </p:blipFill>
        <p:spPr>
          <a:xfrm>
            <a:off x="142961" y="2799843"/>
            <a:ext cx="9559389" cy="3390563"/>
          </a:xfrm>
          <a:prstGeom prst="rect">
            <a:avLst/>
          </a:prstGeom>
        </p:spPr>
      </p:pic>
    </p:spTree>
    <p:extLst>
      <p:ext uri="{BB962C8B-B14F-4D97-AF65-F5344CB8AC3E}">
        <p14:creationId xmlns:p14="http://schemas.microsoft.com/office/powerpoint/2010/main" val="8103561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Table </a:t>
            </a:r>
          </a:p>
        </p:txBody>
      </p:sp>
      <p:pic>
        <p:nvPicPr>
          <p:cNvPr id="11" name="Picture 10">
            <a:extLst>
              <a:ext uri="{FF2B5EF4-FFF2-40B4-BE49-F238E27FC236}">
                <a16:creationId xmlns:a16="http://schemas.microsoft.com/office/drawing/2014/main" id="{10A6DAF5-200C-85A5-410D-C3B9D6EE282C}"/>
              </a:ext>
            </a:extLst>
          </p:cNvPr>
          <p:cNvPicPr>
            <a:picLocks noChangeAspect="1"/>
          </p:cNvPicPr>
          <p:nvPr/>
        </p:nvPicPr>
        <p:blipFill>
          <a:blip r:embed="rId2"/>
          <a:stretch>
            <a:fillRect/>
          </a:stretch>
        </p:blipFill>
        <p:spPr>
          <a:xfrm>
            <a:off x="121381" y="522215"/>
            <a:ext cx="4864350" cy="4697148"/>
          </a:xfrm>
          <a:prstGeom prst="rect">
            <a:avLst/>
          </a:prstGeom>
        </p:spPr>
      </p:pic>
      <p:pic>
        <p:nvPicPr>
          <p:cNvPr id="13" name="Picture 12">
            <a:extLst>
              <a:ext uri="{FF2B5EF4-FFF2-40B4-BE49-F238E27FC236}">
                <a16:creationId xmlns:a16="http://schemas.microsoft.com/office/drawing/2014/main" id="{99D6E2A8-1EFD-AC5B-52DD-AA6A49155BB7}"/>
              </a:ext>
            </a:extLst>
          </p:cNvPr>
          <p:cNvPicPr>
            <a:picLocks noChangeAspect="1"/>
          </p:cNvPicPr>
          <p:nvPr/>
        </p:nvPicPr>
        <p:blipFill>
          <a:blip r:embed="rId3"/>
          <a:stretch>
            <a:fillRect/>
          </a:stretch>
        </p:blipFill>
        <p:spPr>
          <a:xfrm>
            <a:off x="6077119" y="522214"/>
            <a:ext cx="5438959" cy="4697147"/>
          </a:xfrm>
          <a:prstGeom prst="rect">
            <a:avLst/>
          </a:prstGeom>
        </p:spPr>
      </p:pic>
    </p:spTree>
    <p:extLst>
      <p:ext uri="{BB962C8B-B14F-4D97-AF65-F5344CB8AC3E}">
        <p14:creationId xmlns:p14="http://schemas.microsoft.com/office/powerpoint/2010/main" val="14735835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Table </a:t>
            </a:r>
          </a:p>
        </p:txBody>
      </p:sp>
      <p:pic>
        <p:nvPicPr>
          <p:cNvPr id="4" name="Picture 3">
            <a:extLst>
              <a:ext uri="{FF2B5EF4-FFF2-40B4-BE49-F238E27FC236}">
                <a16:creationId xmlns:a16="http://schemas.microsoft.com/office/drawing/2014/main" id="{046A19DC-09E8-CF64-6D1B-81EBD24B96C8}"/>
              </a:ext>
            </a:extLst>
          </p:cNvPr>
          <p:cNvPicPr>
            <a:picLocks noChangeAspect="1"/>
          </p:cNvPicPr>
          <p:nvPr/>
        </p:nvPicPr>
        <p:blipFill>
          <a:blip r:embed="rId2"/>
          <a:stretch>
            <a:fillRect/>
          </a:stretch>
        </p:blipFill>
        <p:spPr>
          <a:xfrm>
            <a:off x="121381" y="462211"/>
            <a:ext cx="2524715" cy="436708"/>
          </a:xfrm>
          <a:prstGeom prst="rect">
            <a:avLst/>
          </a:prstGeom>
        </p:spPr>
      </p:pic>
      <p:pic>
        <p:nvPicPr>
          <p:cNvPr id="7" name="Picture 6">
            <a:extLst>
              <a:ext uri="{FF2B5EF4-FFF2-40B4-BE49-F238E27FC236}">
                <a16:creationId xmlns:a16="http://schemas.microsoft.com/office/drawing/2014/main" id="{406B1337-5071-F8D7-8174-252B4FA74E52}"/>
              </a:ext>
            </a:extLst>
          </p:cNvPr>
          <p:cNvPicPr>
            <a:picLocks noChangeAspect="1"/>
          </p:cNvPicPr>
          <p:nvPr/>
        </p:nvPicPr>
        <p:blipFill>
          <a:blip r:embed="rId3"/>
          <a:stretch>
            <a:fillRect/>
          </a:stretch>
        </p:blipFill>
        <p:spPr>
          <a:xfrm>
            <a:off x="223599" y="898919"/>
            <a:ext cx="7900805" cy="5728458"/>
          </a:xfrm>
          <a:prstGeom prst="rect">
            <a:avLst/>
          </a:prstGeom>
        </p:spPr>
      </p:pic>
    </p:spTree>
    <p:extLst>
      <p:ext uri="{BB962C8B-B14F-4D97-AF65-F5344CB8AC3E}">
        <p14:creationId xmlns:p14="http://schemas.microsoft.com/office/powerpoint/2010/main" val="1300454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Context API </a:t>
            </a:r>
          </a:p>
        </p:txBody>
      </p:sp>
      <p:pic>
        <p:nvPicPr>
          <p:cNvPr id="3" name="Picture 2">
            <a:extLst>
              <a:ext uri="{FF2B5EF4-FFF2-40B4-BE49-F238E27FC236}">
                <a16:creationId xmlns:a16="http://schemas.microsoft.com/office/drawing/2014/main" id="{3B2D0598-CD88-0DEF-476D-898BC96C69DF}"/>
              </a:ext>
            </a:extLst>
          </p:cNvPr>
          <p:cNvPicPr>
            <a:picLocks noChangeAspect="1"/>
          </p:cNvPicPr>
          <p:nvPr/>
        </p:nvPicPr>
        <p:blipFill>
          <a:blip r:embed="rId2"/>
          <a:stretch>
            <a:fillRect/>
          </a:stretch>
        </p:blipFill>
        <p:spPr>
          <a:xfrm>
            <a:off x="121381" y="462211"/>
            <a:ext cx="7007702" cy="3397690"/>
          </a:xfrm>
          <a:prstGeom prst="rect">
            <a:avLst/>
          </a:prstGeom>
        </p:spPr>
      </p:pic>
      <p:pic>
        <p:nvPicPr>
          <p:cNvPr id="6" name="Picture 5">
            <a:extLst>
              <a:ext uri="{FF2B5EF4-FFF2-40B4-BE49-F238E27FC236}">
                <a16:creationId xmlns:a16="http://schemas.microsoft.com/office/drawing/2014/main" id="{5E43D1AA-FB89-A2DD-28DD-4814C2CD1AE4}"/>
              </a:ext>
            </a:extLst>
          </p:cNvPr>
          <p:cNvPicPr>
            <a:picLocks noChangeAspect="1"/>
          </p:cNvPicPr>
          <p:nvPr/>
        </p:nvPicPr>
        <p:blipFill>
          <a:blip r:embed="rId3"/>
          <a:stretch>
            <a:fillRect/>
          </a:stretch>
        </p:blipFill>
        <p:spPr>
          <a:xfrm>
            <a:off x="121381" y="4014416"/>
            <a:ext cx="6853954" cy="2843583"/>
          </a:xfrm>
          <a:prstGeom prst="rect">
            <a:avLst/>
          </a:prstGeom>
        </p:spPr>
      </p:pic>
      <p:pic>
        <p:nvPicPr>
          <p:cNvPr id="9" name="Picture 8">
            <a:extLst>
              <a:ext uri="{FF2B5EF4-FFF2-40B4-BE49-F238E27FC236}">
                <a16:creationId xmlns:a16="http://schemas.microsoft.com/office/drawing/2014/main" id="{A6F492CB-BE6F-710B-C018-3C3C4D6CA03B}"/>
              </a:ext>
            </a:extLst>
          </p:cNvPr>
          <p:cNvPicPr>
            <a:picLocks noChangeAspect="1"/>
          </p:cNvPicPr>
          <p:nvPr/>
        </p:nvPicPr>
        <p:blipFill>
          <a:blip r:embed="rId4"/>
          <a:stretch>
            <a:fillRect/>
          </a:stretch>
        </p:blipFill>
        <p:spPr>
          <a:xfrm>
            <a:off x="7100378" y="0"/>
            <a:ext cx="4733841" cy="3356171"/>
          </a:xfrm>
          <a:prstGeom prst="rect">
            <a:avLst/>
          </a:prstGeom>
        </p:spPr>
      </p:pic>
      <p:pic>
        <p:nvPicPr>
          <p:cNvPr id="11" name="Picture 10">
            <a:extLst>
              <a:ext uri="{FF2B5EF4-FFF2-40B4-BE49-F238E27FC236}">
                <a16:creationId xmlns:a16="http://schemas.microsoft.com/office/drawing/2014/main" id="{67494D00-2548-C16C-620E-359D35356226}"/>
              </a:ext>
            </a:extLst>
          </p:cNvPr>
          <p:cNvPicPr>
            <a:picLocks noChangeAspect="1"/>
          </p:cNvPicPr>
          <p:nvPr/>
        </p:nvPicPr>
        <p:blipFill>
          <a:blip r:embed="rId5"/>
          <a:stretch>
            <a:fillRect/>
          </a:stretch>
        </p:blipFill>
        <p:spPr>
          <a:xfrm>
            <a:off x="7100378" y="3318699"/>
            <a:ext cx="5091622" cy="3397690"/>
          </a:xfrm>
          <a:prstGeom prst="rect">
            <a:avLst/>
          </a:prstGeom>
        </p:spPr>
      </p:pic>
    </p:spTree>
    <p:extLst>
      <p:ext uri="{BB962C8B-B14F-4D97-AF65-F5344CB8AC3E}">
        <p14:creationId xmlns:p14="http://schemas.microsoft.com/office/powerpoint/2010/main" val="27992637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Context API </a:t>
            </a:r>
          </a:p>
        </p:txBody>
      </p:sp>
      <p:pic>
        <p:nvPicPr>
          <p:cNvPr id="7" name="Picture 6">
            <a:extLst>
              <a:ext uri="{FF2B5EF4-FFF2-40B4-BE49-F238E27FC236}">
                <a16:creationId xmlns:a16="http://schemas.microsoft.com/office/drawing/2014/main" id="{A0AAF334-5BD0-9A7F-7DB6-312BD8657005}"/>
              </a:ext>
            </a:extLst>
          </p:cNvPr>
          <p:cNvPicPr>
            <a:picLocks noChangeAspect="1"/>
          </p:cNvPicPr>
          <p:nvPr/>
        </p:nvPicPr>
        <p:blipFill>
          <a:blip r:embed="rId2"/>
          <a:stretch>
            <a:fillRect/>
          </a:stretch>
        </p:blipFill>
        <p:spPr>
          <a:xfrm>
            <a:off x="121381" y="462211"/>
            <a:ext cx="5245370" cy="5388332"/>
          </a:xfrm>
          <a:prstGeom prst="rect">
            <a:avLst/>
          </a:prstGeom>
        </p:spPr>
      </p:pic>
      <p:pic>
        <p:nvPicPr>
          <p:cNvPr id="10" name="Picture 9">
            <a:extLst>
              <a:ext uri="{FF2B5EF4-FFF2-40B4-BE49-F238E27FC236}">
                <a16:creationId xmlns:a16="http://schemas.microsoft.com/office/drawing/2014/main" id="{5A63E629-2D82-6D5B-474C-CB562F043728}"/>
              </a:ext>
            </a:extLst>
          </p:cNvPr>
          <p:cNvPicPr>
            <a:picLocks noChangeAspect="1"/>
          </p:cNvPicPr>
          <p:nvPr/>
        </p:nvPicPr>
        <p:blipFill>
          <a:blip r:embed="rId3"/>
          <a:stretch>
            <a:fillRect/>
          </a:stretch>
        </p:blipFill>
        <p:spPr>
          <a:xfrm>
            <a:off x="5697499" y="153220"/>
            <a:ext cx="5936857" cy="2557612"/>
          </a:xfrm>
          <a:prstGeom prst="rect">
            <a:avLst/>
          </a:prstGeom>
        </p:spPr>
      </p:pic>
      <p:pic>
        <p:nvPicPr>
          <p:cNvPr id="12" name="Picture 11">
            <a:extLst>
              <a:ext uri="{FF2B5EF4-FFF2-40B4-BE49-F238E27FC236}">
                <a16:creationId xmlns:a16="http://schemas.microsoft.com/office/drawing/2014/main" id="{8C2922B2-5F69-87B5-786C-C96A871FC70C}"/>
              </a:ext>
            </a:extLst>
          </p:cNvPr>
          <p:cNvPicPr>
            <a:picLocks noChangeAspect="1"/>
          </p:cNvPicPr>
          <p:nvPr/>
        </p:nvPicPr>
        <p:blipFill>
          <a:blip r:embed="rId4"/>
          <a:stretch>
            <a:fillRect/>
          </a:stretch>
        </p:blipFill>
        <p:spPr>
          <a:xfrm>
            <a:off x="5555184" y="3009201"/>
            <a:ext cx="6515435" cy="2841342"/>
          </a:xfrm>
          <a:prstGeom prst="rect">
            <a:avLst/>
          </a:prstGeom>
        </p:spPr>
      </p:pic>
    </p:spTree>
    <p:extLst>
      <p:ext uri="{BB962C8B-B14F-4D97-AF65-F5344CB8AC3E}">
        <p14:creationId xmlns:p14="http://schemas.microsoft.com/office/powerpoint/2010/main" val="13288706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Context API </a:t>
            </a:r>
          </a:p>
        </p:txBody>
      </p:sp>
      <p:pic>
        <p:nvPicPr>
          <p:cNvPr id="3" name="Picture 2">
            <a:extLst>
              <a:ext uri="{FF2B5EF4-FFF2-40B4-BE49-F238E27FC236}">
                <a16:creationId xmlns:a16="http://schemas.microsoft.com/office/drawing/2014/main" id="{679E69AF-5CD0-89D2-36F5-F1174EE331EC}"/>
              </a:ext>
            </a:extLst>
          </p:cNvPr>
          <p:cNvPicPr>
            <a:picLocks noChangeAspect="1"/>
          </p:cNvPicPr>
          <p:nvPr/>
        </p:nvPicPr>
        <p:blipFill>
          <a:blip r:embed="rId2"/>
          <a:stretch>
            <a:fillRect/>
          </a:stretch>
        </p:blipFill>
        <p:spPr>
          <a:xfrm>
            <a:off x="121381" y="589448"/>
            <a:ext cx="6515435" cy="5730432"/>
          </a:xfrm>
          <a:prstGeom prst="rect">
            <a:avLst/>
          </a:prstGeom>
        </p:spPr>
      </p:pic>
      <p:pic>
        <p:nvPicPr>
          <p:cNvPr id="5" name="Picture 4">
            <a:extLst>
              <a:ext uri="{FF2B5EF4-FFF2-40B4-BE49-F238E27FC236}">
                <a16:creationId xmlns:a16="http://schemas.microsoft.com/office/drawing/2014/main" id="{B2A6ECB5-1117-3840-9E1B-34F945C36D16}"/>
              </a:ext>
            </a:extLst>
          </p:cNvPr>
          <p:cNvPicPr>
            <a:picLocks noChangeAspect="1"/>
          </p:cNvPicPr>
          <p:nvPr/>
        </p:nvPicPr>
        <p:blipFill>
          <a:blip r:embed="rId3"/>
          <a:stretch>
            <a:fillRect/>
          </a:stretch>
        </p:blipFill>
        <p:spPr>
          <a:xfrm>
            <a:off x="6636816" y="1491350"/>
            <a:ext cx="5555184" cy="3282950"/>
          </a:xfrm>
          <a:prstGeom prst="rect">
            <a:avLst/>
          </a:prstGeom>
        </p:spPr>
      </p:pic>
    </p:spTree>
    <p:extLst>
      <p:ext uri="{BB962C8B-B14F-4D97-AF65-F5344CB8AC3E}">
        <p14:creationId xmlns:p14="http://schemas.microsoft.com/office/powerpoint/2010/main" val="3812114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Styling</a:t>
            </a:r>
          </a:p>
        </p:txBody>
      </p:sp>
      <p:sp>
        <p:nvSpPr>
          <p:cNvPr id="2" name="TextBox 1">
            <a:extLst>
              <a:ext uri="{FF2B5EF4-FFF2-40B4-BE49-F238E27FC236}">
                <a16:creationId xmlns:a16="http://schemas.microsoft.com/office/drawing/2014/main" id="{DAD74503-7C80-EE0D-B170-EFFCC7B6796F}"/>
              </a:ext>
            </a:extLst>
          </p:cNvPr>
          <p:cNvSpPr txBox="1"/>
          <p:nvPr/>
        </p:nvSpPr>
        <p:spPr>
          <a:xfrm>
            <a:off x="364141" y="671966"/>
            <a:ext cx="11328850" cy="646331"/>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CSS Modules: </a:t>
            </a:r>
          </a:p>
          <a:p>
            <a:r>
              <a:rPr lang="en-US" sz="1200" dirty="0">
                <a:latin typeface="Segoe UI" panose="020B0502040204020203" pitchFamily="34" charset="0"/>
                <a:cs typeface="Segoe UI" panose="020B0502040204020203" pitchFamily="34" charset="0"/>
              </a:rPr>
              <a:t>CSS Modules is an approach that allows you to write CSS stylesheets that are scoped to a specific component. This means that the styles defined in one component will not affect the styles of other components. CSS Modules use a naming convention to generate unique class names for each component.</a:t>
            </a:r>
          </a:p>
        </p:txBody>
      </p:sp>
      <p:sp>
        <p:nvSpPr>
          <p:cNvPr id="5" name="TextBox 4">
            <a:extLst>
              <a:ext uri="{FF2B5EF4-FFF2-40B4-BE49-F238E27FC236}">
                <a16:creationId xmlns:a16="http://schemas.microsoft.com/office/drawing/2014/main" id="{79F8B18D-7845-3419-82ED-BF2AF4FF1D09}"/>
              </a:ext>
            </a:extLst>
          </p:cNvPr>
          <p:cNvSpPr txBox="1"/>
          <p:nvPr/>
        </p:nvSpPr>
        <p:spPr>
          <a:xfrm>
            <a:off x="307496" y="5792549"/>
            <a:ext cx="10576291" cy="461665"/>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In the above example, the styles object is imported from the CSS module file </a:t>
            </a:r>
            <a:r>
              <a:rPr lang="en-US" sz="1200" b="1" dirty="0">
                <a:solidFill>
                  <a:srgbClr val="C00000"/>
                </a:solidFill>
                <a:latin typeface="Segoe UI" panose="020B0502040204020203" pitchFamily="34" charset="0"/>
                <a:cs typeface="Segoe UI" panose="020B0502040204020203" pitchFamily="34" charset="0"/>
              </a:rPr>
              <a:t>MyComponent.module.css</a:t>
            </a:r>
            <a:r>
              <a:rPr lang="en-US" sz="1200" dirty="0">
                <a:latin typeface="Segoe UI" panose="020B0502040204020203" pitchFamily="34" charset="0"/>
                <a:cs typeface="Segoe UI" panose="020B0502040204020203" pitchFamily="34" charset="0"/>
              </a:rPr>
              <a:t>. The container class is defined in the CSS module and applied to the </a:t>
            </a:r>
            <a:r>
              <a:rPr lang="en-US" sz="1200" b="1" dirty="0">
                <a:solidFill>
                  <a:srgbClr val="C00000"/>
                </a:solidFill>
                <a:latin typeface="Segoe UI" panose="020B0502040204020203" pitchFamily="34" charset="0"/>
                <a:cs typeface="Segoe UI" panose="020B0502040204020203" pitchFamily="34" charset="0"/>
              </a:rPr>
              <a:t>div</a:t>
            </a:r>
            <a:r>
              <a:rPr lang="en-US" sz="1200" dirty="0">
                <a:latin typeface="Segoe UI" panose="020B0502040204020203" pitchFamily="34" charset="0"/>
                <a:cs typeface="Segoe UI" panose="020B0502040204020203" pitchFamily="34" charset="0"/>
              </a:rPr>
              <a:t> element using the </a:t>
            </a:r>
            <a:r>
              <a:rPr lang="en-US" sz="1200" b="1" dirty="0">
                <a:solidFill>
                  <a:srgbClr val="C00000"/>
                </a:solidFill>
                <a:latin typeface="Segoe UI" panose="020B0502040204020203" pitchFamily="34" charset="0"/>
                <a:cs typeface="Segoe UI" panose="020B0502040204020203" pitchFamily="34" charset="0"/>
              </a:rPr>
              <a:t>className</a:t>
            </a:r>
            <a:r>
              <a:rPr lang="en-US" sz="1200" dirty="0">
                <a:solidFill>
                  <a:srgbClr val="C00000"/>
                </a:solidFill>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prop.</a:t>
            </a:r>
          </a:p>
        </p:txBody>
      </p:sp>
      <p:pic>
        <p:nvPicPr>
          <p:cNvPr id="7" name="Picture 6">
            <a:extLst>
              <a:ext uri="{FF2B5EF4-FFF2-40B4-BE49-F238E27FC236}">
                <a16:creationId xmlns:a16="http://schemas.microsoft.com/office/drawing/2014/main" id="{E1CA1318-1971-A492-5736-DF250EE3CDD2}"/>
              </a:ext>
            </a:extLst>
          </p:cNvPr>
          <p:cNvPicPr>
            <a:picLocks noChangeAspect="1"/>
          </p:cNvPicPr>
          <p:nvPr/>
        </p:nvPicPr>
        <p:blipFill>
          <a:blip r:embed="rId2"/>
          <a:stretch>
            <a:fillRect/>
          </a:stretch>
        </p:blipFill>
        <p:spPr>
          <a:xfrm>
            <a:off x="364141" y="1389455"/>
            <a:ext cx="7856382" cy="4208563"/>
          </a:xfrm>
          <a:prstGeom prst="rect">
            <a:avLst/>
          </a:prstGeom>
        </p:spPr>
      </p:pic>
    </p:spTree>
    <p:extLst>
      <p:ext uri="{BB962C8B-B14F-4D97-AF65-F5344CB8AC3E}">
        <p14:creationId xmlns:p14="http://schemas.microsoft.com/office/powerpoint/2010/main" val="16538893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Context API </a:t>
            </a:r>
          </a:p>
        </p:txBody>
      </p:sp>
      <p:pic>
        <p:nvPicPr>
          <p:cNvPr id="7" name="Picture 6">
            <a:extLst>
              <a:ext uri="{FF2B5EF4-FFF2-40B4-BE49-F238E27FC236}">
                <a16:creationId xmlns:a16="http://schemas.microsoft.com/office/drawing/2014/main" id="{C3353127-83D5-560C-8E97-0C550A3778CE}"/>
              </a:ext>
            </a:extLst>
          </p:cNvPr>
          <p:cNvPicPr>
            <a:picLocks noChangeAspect="1"/>
          </p:cNvPicPr>
          <p:nvPr/>
        </p:nvPicPr>
        <p:blipFill>
          <a:blip r:embed="rId2"/>
          <a:stretch>
            <a:fillRect/>
          </a:stretch>
        </p:blipFill>
        <p:spPr>
          <a:xfrm>
            <a:off x="0" y="1357314"/>
            <a:ext cx="4559534" cy="2654436"/>
          </a:xfrm>
          <a:prstGeom prst="rect">
            <a:avLst/>
          </a:prstGeom>
        </p:spPr>
      </p:pic>
      <p:pic>
        <p:nvPicPr>
          <p:cNvPr id="9" name="Picture 8">
            <a:extLst>
              <a:ext uri="{FF2B5EF4-FFF2-40B4-BE49-F238E27FC236}">
                <a16:creationId xmlns:a16="http://schemas.microsoft.com/office/drawing/2014/main" id="{70F820A6-F262-8CB1-C4C9-73CFD9EC82F6}"/>
              </a:ext>
            </a:extLst>
          </p:cNvPr>
          <p:cNvPicPr>
            <a:picLocks noChangeAspect="1"/>
          </p:cNvPicPr>
          <p:nvPr/>
        </p:nvPicPr>
        <p:blipFill>
          <a:blip r:embed="rId3"/>
          <a:stretch>
            <a:fillRect/>
          </a:stretch>
        </p:blipFill>
        <p:spPr>
          <a:xfrm>
            <a:off x="121381" y="3976607"/>
            <a:ext cx="5226319" cy="2294719"/>
          </a:xfrm>
          <a:prstGeom prst="rect">
            <a:avLst/>
          </a:prstGeom>
        </p:spPr>
      </p:pic>
      <p:sp>
        <p:nvSpPr>
          <p:cNvPr id="10" name="TextBox 9">
            <a:extLst>
              <a:ext uri="{FF2B5EF4-FFF2-40B4-BE49-F238E27FC236}">
                <a16:creationId xmlns:a16="http://schemas.microsoft.com/office/drawing/2014/main" id="{F0D9D90E-8C10-957D-D293-4E931F4F1123}"/>
              </a:ext>
            </a:extLst>
          </p:cNvPr>
          <p:cNvSpPr txBox="1"/>
          <p:nvPr/>
        </p:nvSpPr>
        <p:spPr>
          <a:xfrm>
            <a:off x="525982" y="768743"/>
            <a:ext cx="1844984" cy="369332"/>
          </a:xfrm>
          <a:prstGeom prst="rect">
            <a:avLst/>
          </a:prstGeom>
          <a:noFill/>
        </p:spPr>
        <p:txBody>
          <a:bodyPr wrap="square" rtlCol="0">
            <a:spAutoFit/>
          </a:bodyPr>
          <a:lstStyle/>
          <a:p>
            <a:r>
              <a:rPr lang="en-US" b="1" u="sng" dirty="0"/>
              <a:t>Redux</a:t>
            </a:r>
          </a:p>
        </p:txBody>
      </p:sp>
      <p:pic>
        <p:nvPicPr>
          <p:cNvPr id="12" name="Picture 11">
            <a:extLst>
              <a:ext uri="{FF2B5EF4-FFF2-40B4-BE49-F238E27FC236}">
                <a16:creationId xmlns:a16="http://schemas.microsoft.com/office/drawing/2014/main" id="{3B6CA311-AF05-8D8C-6572-4AD41F9C31EF}"/>
              </a:ext>
            </a:extLst>
          </p:cNvPr>
          <p:cNvPicPr>
            <a:picLocks noChangeAspect="1"/>
          </p:cNvPicPr>
          <p:nvPr/>
        </p:nvPicPr>
        <p:blipFill>
          <a:blip r:embed="rId4"/>
          <a:stretch>
            <a:fillRect/>
          </a:stretch>
        </p:blipFill>
        <p:spPr>
          <a:xfrm>
            <a:off x="6844302" y="104295"/>
            <a:ext cx="4953886" cy="4160208"/>
          </a:xfrm>
          <a:prstGeom prst="rect">
            <a:avLst/>
          </a:prstGeom>
        </p:spPr>
      </p:pic>
      <p:pic>
        <p:nvPicPr>
          <p:cNvPr id="15" name="Picture 14">
            <a:extLst>
              <a:ext uri="{FF2B5EF4-FFF2-40B4-BE49-F238E27FC236}">
                <a16:creationId xmlns:a16="http://schemas.microsoft.com/office/drawing/2014/main" id="{D6CFF086-3CDA-54D9-8CF7-204B76FBB2E7}"/>
              </a:ext>
            </a:extLst>
          </p:cNvPr>
          <p:cNvPicPr>
            <a:picLocks noChangeAspect="1"/>
          </p:cNvPicPr>
          <p:nvPr/>
        </p:nvPicPr>
        <p:blipFill>
          <a:blip r:embed="rId5"/>
          <a:stretch>
            <a:fillRect/>
          </a:stretch>
        </p:blipFill>
        <p:spPr>
          <a:xfrm>
            <a:off x="7064347" y="4421791"/>
            <a:ext cx="4491079" cy="1784800"/>
          </a:xfrm>
          <a:prstGeom prst="rect">
            <a:avLst/>
          </a:prstGeom>
        </p:spPr>
      </p:pic>
    </p:spTree>
    <p:extLst>
      <p:ext uri="{BB962C8B-B14F-4D97-AF65-F5344CB8AC3E}">
        <p14:creationId xmlns:p14="http://schemas.microsoft.com/office/powerpoint/2010/main" val="510050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Context API </a:t>
            </a:r>
          </a:p>
        </p:txBody>
      </p:sp>
      <p:pic>
        <p:nvPicPr>
          <p:cNvPr id="3" name="Picture 2">
            <a:extLst>
              <a:ext uri="{FF2B5EF4-FFF2-40B4-BE49-F238E27FC236}">
                <a16:creationId xmlns:a16="http://schemas.microsoft.com/office/drawing/2014/main" id="{775A211E-F73A-6D3B-6B71-45B64709364C}"/>
              </a:ext>
            </a:extLst>
          </p:cNvPr>
          <p:cNvPicPr>
            <a:picLocks noChangeAspect="1"/>
          </p:cNvPicPr>
          <p:nvPr/>
        </p:nvPicPr>
        <p:blipFill>
          <a:blip r:embed="rId2"/>
          <a:stretch>
            <a:fillRect/>
          </a:stretch>
        </p:blipFill>
        <p:spPr>
          <a:xfrm>
            <a:off x="121381" y="484464"/>
            <a:ext cx="6773033" cy="1190587"/>
          </a:xfrm>
          <a:prstGeom prst="rect">
            <a:avLst/>
          </a:prstGeom>
        </p:spPr>
      </p:pic>
      <p:pic>
        <p:nvPicPr>
          <p:cNvPr id="5" name="Picture 4">
            <a:extLst>
              <a:ext uri="{FF2B5EF4-FFF2-40B4-BE49-F238E27FC236}">
                <a16:creationId xmlns:a16="http://schemas.microsoft.com/office/drawing/2014/main" id="{63A8C71B-98B1-A085-552B-7CA9E19000B1}"/>
              </a:ext>
            </a:extLst>
          </p:cNvPr>
          <p:cNvPicPr>
            <a:picLocks noChangeAspect="1"/>
          </p:cNvPicPr>
          <p:nvPr/>
        </p:nvPicPr>
        <p:blipFill>
          <a:blip r:embed="rId3"/>
          <a:stretch>
            <a:fillRect/>
          </a:stretch>
        </p:blipFill>
        <p:spPr>
          <a:xfrm>
            <a:off x="296011" y="1798845"/>
            <a:ext cx="7318593" cy="4860900"/>
          </a:xfrm>
          <a:prstGeom prst="rect">
            <a:avLst/>
          </a:prstGeom>
        </p:spPr>
      </p:pic>
    </p:spTree>
    <p:extLst>
      <p:ext uri="{BB962C8B-B14F-4D97-AF65-F5344CB8AC3E}">
        <p14:creationId xmlns:p14="http://schemas.microsoft.com/office/powerpoint/2010/main" val="32498472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Context API </a:t>
            </a:r>
          </a:p>
        </p:txBody>
      </p:sp>
      <p:pic>
        <p:nvPicPr>
          <p:cNvPr id="4" name="Picture 3">
            <a:extLst>
              <a:ext uri="{FF2B5EF4-FFF2-40B4-BE49-F238E27FC236}">
                <a16:creationId xmlns:a16="http://schemas.microsoft.com/office/drawing/2014/main" id="{7B4F72D8-B106-6B69-9F0A-CB5110CE3DB1}"/>
              </a:ext>
            </a:extLst>
          </p:cNvPr>
          <p:cNvPicPr>
            <a:picLocks noChangeAspect="1"/>
          </p:cNvPicPr>
          <p:nvPr/>
        </p:nvPicPr>
        <p:blipFill>
          <a:blip r:embed="rId2"/>
          <a:stretch>
            <a:fillRect/>
          </a:stretch>
        </p:blipFill>
        <p:spPr>
          <a:xfrm>
            <a:off x="121381" y="462211"/>
            <a:ext cx="8731306" cy="1487970"/>
          </a:xfrm>
          <a:prstGeom prst="rect">
            <a:avLst/>
          </a:prstGeom>
        </p:spPr>
      </p:pic>
      <p:pic>
        <p:nvPicPr>
          <p:cNvPr id="7" name="Picture 6">
            <a:extLst>
              <a:ext uri="{FF2B5EF4-FFF2-40B4-BE49-F238E27FC236}">
                <a16:creationId xmlns:a16="http://schemas.microsoft.com/office/drawing/2014/main" id="{70DFFCFF-D8F3-7A37-C0A6-5753CB12CF9E}"/>
              </a:ext>
            </a:extLst>
          </p:cNvPr>
          <p:cNvPicPr>
            <a:picLocks noChangeAspect="1"/>
          </p:cNvPicPr>
          <p:nvPr/>
        </p:nvPicPr>
        <p:blipFill>
          <a:blip r:embed="rId3"/>
          <a:stretch>
            <a:fillRect/>
          </a:stretch>
        </p:blipFill>
        <p:spPr>
          <a:xfrm>
            <a:off x="121381" y="2160573"/>
            <a:ext cx="5974619" cy="2747247"/>
          </a:xfrm>
          <a:prstGeom prst="rect">
            <a:avLst/>
          </a:prstGeom>
        </p:spPr>
      </p:pic>
      <p:pic>
        <p:nvPicPr>
          <p:cNvPr id="9" name="Picture 8">
            <a:extLst>
              <a:ext uri="{FF2B5EF4-FFF2-40B4-BE49-F238E27FC236}">
                <a16:creationId xmlns:a16="http://schemas.microsoft.com/office/drawing/2014/main" id="{5C550AB7-1613-01EF-6534-F431914937BF}"/>
              </a:ext>
            </a:extLst>
          </p:cNvPr>
          <p:cNvPicPr>
            <a:picLocks noChangeAspect="1"/>
          </p:cNvPicPr>
          <p:nvPr/>
        </p:nvPicPr>
        <p:blipFill>
          <a:blip r:embed="rId4"/>
          <a:stretch>
            <a:fillRect/>
          </a:stretch>
        </p:blipFill>
        <p:spPr>
          <a:xfrm>
            <a:off x="6217381" y="2079653"/>
            <a:ext cx="5974619" cy="2476163"/>
          </a:xfrm>
          <a:prstGeom prst="rect">
            <a:avLst/>
          </a:prstGeom>
        </p:spPr>
      </p:pic>
      <p:pic>
        <p:nvPicPr>
          <p:cNvPr id="11" name="Picture 10">
            <a:extLst>
              <a:ext uri="{FF2B5EF4-FFF2-40B4-BE49-F238E27FC236}">
                <a16:creationId xmlns:a16="http://schemas.microsoft.com/office/drawing/2014/main" id="{35355F02-C19A-CD6B-EF2E-8D241036F26A}"/>
              </a:ext>
            </a:extLst>
          </p:cNvPr>
          <p:cNvPicPr>
            <a:picLocks noChangeAspect="1"/>
          </p:cNvPicPr>
          <p:nvPr/>
        </p:nvPicPr>
        <p:blipFill>
          <a:blip r:embed="rId5"/>
          <a:stretch>
            <a:fillRect/>
          </a:stretch>
        </p:blipFill>
        <p:spPr>
          <a:xfrm>
            <a:off x="121381" y="4908450"/>
            <a:ext cx="10373989" cy="1949550"/>
          </a:xfrm>
          <a:prstGeom prst="rect">
            <a:avLst/>
          </a:prstGeom>
        </p:spPr>
      </p:pic>
    </p:spTree>
    <p:extLst>
      <p:ext uri="{BB962C8B-B14F-4D97-AF65-F5344CB8AC3E}">
        <p14:creationId xmlns:p14="http://schemas.microsoft.com/office/powerpoint/2010/main" val="18252357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Context API </a:t>
            </a:r>
          </a:p>
        </p:txBody>
      </p:sp>
      <p:pic>
        <p:nvPicPr>
          <p:cNvPr id="3" name="Picture 2">
            <a:extLst>
              <a:ext uri="{FF2B5EF4-FFF2-40B4-BE49-F238E27FC236}">
                <a16:creationId xmlns:a16="http://schemas.microsoft.com/office/drawing/2014/main" id="{0E3A0EDC-FB26-876B-006A-11EAC8FEA2B6}"/>
              </a:ext>
            </a:extLst>
          </p:cNvPr>
          <p:cNvPicPr>
            <a:picLocks noChangeAspect="1"/>
          </p:cNvPicPr>
          <p:nvPr/>
        </p:nvPicPr>
        <p:blipFill>
          <a:blip r:embed="rId2"/>
          <a:stretch>
            <a:fillRect/>
          </a:stretch>
        </p:blipFill>
        <p:spPr>
          <a:xfrm>
            <a:off x="239167" y="613062"/>
            <a:ext cx="5353325" cy="4760050"/>
          </a:xfrm>
          <a:prstGeom prst="rect">
            <a:avLst/>
          </a:prstGeom>
        </p:spPr>
      </p:pic>
      <p:pic>
        <p:nvPicPr>
          <p:cNvPr id="6" name="Picture 5">
            <a:extLst>
              <a:ext uri="{FF2B5EF4-FFF2-40B4-BE49-F238E27FC236}">
                <a16:creationId xmlns:a16="http://schemas.microsoft.com/office/drawing/2014/main" id="{1273B4B9-7B57-048B-2E55-FB1090EC79EF}"/>
              </a:ext>
            </a:extLst>
          </p:cNvPr>
          <p:cNvPicPr>
            <a:picLocks noChangeAspect="1"/>
          </p:cNvPicPr>
          <p:nvPr/>
        </p:nvPicPr>
        <p:blipFill>
          <a:blip r:embed="rId3"/>
          <a:stretch>
            <a:fillRect/>
          </a:stretch>
        </p:blipFill>
        <p:spPr>
          <a:xfrm>
            <a:off x="239167" y="5478578"/>
            <a:ext cx="5226319" cy="1286543"/>
          </a:xfrm>
          <a:prstGeom prst="rect">
            <a:avLst/>
          </a:prstGeom>
        </p:spPr>
      </p:pic>
      <p:pic>
        <p:nvPicPr>
          <p:cNvPr id="10" name="Picture 9">
            <a:extLst>
              <a:ext uri="{FF2B5EF4-FFF2-40B4-BE49-F238E27FC236}">
                <a16:creationId xmlns:a16="http://schemas.microsoft.com/office/drawing/2014/main" id="{37C18B26-F277-9653-9AD0-86E874D77110}"/>
              </a:ext>
            </a:extLst>
          </p:cNvPr>
          <p:cNvPicPr>
            <a:picLocks noChangeAspect="1"/>
          </p:cNvPicPr>
          <p:nvPr/>
        </p:nvPicPr>
        <p:blipFill>
          <a:blip r:embed="rId4"/>
          <a:stretch>
            <a:fillRect/>
          </a:stretch>
        </p:blipFill>
        <p:spPr>
          <a:xfrm>
            <a:off x="6445450" y="88728"/>
            <a:ext cx="5321573" cy="3340272"/>
          </a:xfrm>
          <a:prstGeom prst="rect">
            <a:avLst/>
          </a:prstGeom>
        </p:spPr>
      </p:pic>
      <p:pic>
        <p:nvPicPr>
          <p:cNvPr id="13" name="Picture 12">
            <a:extLst>
              <a:ext uri="{FF2B5EF4-FFF2-40B4-BE49-F238E27FC236}">
                <a16:creationId xmlns:a16="http://schemas.microsoft.com/office/drawing/2014/main" id="{9793DB1B-6A4B-0D00-1EA6-7E62FAD11C36}"/>
              </a:ext>
            </a:extLst>
          </p:cNvPr>
          <p:cNvPicPr>
            <a:picLocks noChangeAspect="1"/>
          </p:cNvPicPr>
          <p:nvPr/>
        </p:nvPicPr>
        <p:blipFill>
          <a:blip r:embed="rId5"/>
          <a:stretch>
            <a:fillRect/>
          </a:stretch>
        </p:blipFill>
        <p:spPr>
          <a:xfrm>
            <a:off x="6660314" y="3428999"/>
            <a:ext cx="4992217" cy="3336121"/>
          </a:xfrm>
          <a:prstGeom prst="rect">
            <a:avLst/>
          </a:prstGeom>
        </p:spPr>
      </p:pic>
    </p:spTree>
    <p:extLst>
      <p:ext uri="{BB962C8B-B14F-4D97-AF65-F5344CB8AC3E}">
        <p14:creationId xmlns:p14="http://schemas.microsoft.com/office/powerpoint/2010/main" val="7310074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Context API </a:t>
            </a:r>
          </a:p>
        </p:txBody>
      </p:sp>
      <p:pic>
        <p:nvPicPr>
          <p:cNvPr id="4" name="Picture 3">
            <a:extLst>
              <a:ext uri="{FF2B5EF4-FFF2-40B4-BE49-F238E27FC236}">
                <a16:creationId xmlns:a16="http://schemas.microsoft.com/office/drawing/2014/main" id="{D669D247-3B24-273E-2BF2-C130CC388A74}"/>
              </a:ext>
            </a:extLst>
          </p:cNvPr>
          <p:cNvPicPr>
            <a:picLocks noChangeAspect="1"/>
          </p:cNvPicPr>
          <p:nvPr/>
        </p:nvPicPr>
        <p:blipFill>
          <a:blip r:embed="rId2"/>
          <a:stretch>
            <a:fillRect/>
          </a:stretch>
        </p:blipFill>
        <p:spPr>
          <a:xfrm>
            <a:off x="121381" y="462211"/>
            <a:ext cx="5124713" cy="3446242"/>
          </a:xfrm>
          <a:prstGeom prst="rect">
            <a:avLst/>
          </a:prstGeom>
        </p:spPr>
      </p:pic>
      <p:pic>
        <p:nvPicPr>
          <p:cNvPr id="7" name="Picture 6">
            <a:extLst>
              <a:ext uri="{FF2B5EF4-FFF2-40B4-BE49-F238E27FC236}">
                <a16:creationId xmlns:a16="http://schemas.microsoft.com/office/drawing/2014/main" id="{967AF74A-48A9-52C3-F550-68279D92EC08}"/>
              </a:ext>
            </a:extLst>
          </p:cNvPr>
          <p:cNvPicPr>
            <a:picLocks noChangeAspect="1"/>
          </p:cNvPicPr>
          <p:nvPr/>
        </p:nvPicPr>
        <p:blipFill>
          <a:blip r:embed="rId3"/>
          <a:stretch>
            <a:fillRect/>
          </a:stretch>
        </p:blipFill>
        <p:spPr>
          <a:xfrm>
            <a:off x="5893759" y="92879"/>
            <a:ext cx="6082454" cy="4090703"/>
          </a:xfrm>
          <a:prstGeom prst="rect">
            <a:avLst/>
          </a:prstGeom>
        </p:spPr>
      </p:pic>
      <p:pic>
        <p:nvPicPr>
          <p:cNvPr id="9" name="Picture 8">
            <a:extLst>
              <a:ext uri="{FF2B5EF4-FFF2-40B4-BE49-F238E27FC236}">
                <a16:creationId xmlns:a16="http://schemas.microsoft.com/office/drawing/2014/main" id="{91A1CB77-AF1B-FA13-0F28-E13BE9C9613C}"/>
              </a:ext>
            </a:extLst>
          </p:cNvPr>
          <p:cNvPicPr>
            <a:picLocks noChangeAspect="1"/>
          </p:cNvPicPr>
          <p:nvPr/>
        </p:nvPicPr>
        <p:blipFill>
          <a:blip r:embed="rId4"/>
          <a:stretch>
            <a:fillRect/>
          </a:stretch>
        </p:blipFill>
        <p:spPr>
          <a:xfrm>
            <a:off x="6058238" y="4385863"/>
            <a:ext cx="5723766" cy="2160593"/>
          </a:xfrm>
          <a:prstGeom prst="rect">
            <a:avLst/>
          </a:prstGeom>
        </p:spPr>
      </p:pic>
    </p:spTree>
    <p:extLst>
      <p:ext uri="{BB962C8B-B14F-4D97-AF65-F5344CB8AC3E}">
        <p14:creationId xmlns:p14="http://schemas.microsoft.com/office/powerpoint/2010/main" val="14643066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Context API </a:t>
            </a:r>
          </a:p>
        </p:txBody>
      </p:sp>
      <p:pic>
        <p:nvPicPr>
          <p:cNvPr id="3" name="Picture 2">
            <a:extLst>
              <a:ext uri="{FF2B5EF4-FFF2-40B4-BE49-F238E27FC236}">
                <a16:creationId xmlns:a16="http://schemas.microsoft.com/office/drawing/2014/main" id="{12F59162-B6A7-657C-B3DA-A8461F1D568A}"/>
              </a:ext>
            </a:extLst>
          </p:cNvPr>
          <p:cNvPicPr>
            <a:picLocks noChangeAspect="1"/>
          </p:cNvPicPr>
          <p:nvPr/>
        </p:nvPicPr>
        <p:blipFill>
          <a:blip r:embed="rId2"/>
          <a:stretch>
            <a:fillRect/>
          </a:stretch>
        </p:blipFill>
        <p:spPr>
          <a:xfrm>
            <a:off x="121381" y="560595"/>
            <a:ext cx="6287511" cy="6002046"/>
          </a:xfrm>
          <a:prstGeom prst="rect">
            <a:avLst/>
          </a:prstGeom>
        </p:spPr>
      </p:pic>
      <p:pic>
        <p:nvPicPr>
          <p:cNvPr id="6" name="Picture 5">
            <a:extLst>
              <a:ext uri="{FF2B5EF4-FFF2-40B4-BE49-F238E27FC236}">
                <a16:creationId xmlns:a16="http://schemas.microsoft.com/office/drawing/2014/main" id="{0E41FECD-A24F-3F8F-1796-E2D722BE023C}"/>
              </a:ext>
            </a:extLst>
          </p:cNvPr>
          <p:cNvPicPr>
            <a:picLocks noChangeAspect="1"/>
          </p:cNvPicPr>
          <p:nvPr/>
        </p:nvPicPr>
        <p:blipFill>
          <a:blip r:embed="rId3"/>
          <a:stretch>
            <a:fillRect/>
          </a:stretch>
        </p:blipFill>
        <p:spPr>
          <a:xfrm>
            <a:off x="6684021" y="92878"/>
            <a:ext cx="5324560" cy="6469763"/>
          </a:xfrm>
          <a:prstGeom prst="rect">
            <a:avLst/>
          </a:prstGeom>
        </p:spPr>
      </p:pic>
    </p:spTree>
    <p:extLst>
      <p:ext uri="{BB962C8B-B14F-4D97-AF65-F5344CB8AC3E}">
        <p14:creationId xmlns:p14="http://schemas.microsoft.com/office/powerpoint/2010/main" val="29983635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Hooks</a:t>
            </a:r>
          </a:p>
        </p:txBody>
      </p:sp>
      <p:pic>
        <p:nvPicPr>
          <p:cNvPr id="4" name="Picture 3">
            <a:extLst>
              <a:ext uri="{FF2B5EF4-FFF2-40B4-BE49-F238E27FC236}">
                <a16:creationId xmlns:a16="http://schemas.microsoft.com/office/drawing/2014/main" id="{643826E6-AF9E-0367-4C47-507872DF2340}"/>
              </a:ext>
            </a:extLst>
          </p:cNvPr>
          <p:cNvPicPr>
            <a:picLocks noChangeAspect="1"/>
          </p:cNvPicPr>
          <p:nvPr/>
        </p:nvPicPr>
        <p:blipFill>
          <a:blip r:embed="rId2"/>
          <a:stretch>
            <a:fillRect/>
          </a:stretch>
        </p:blipFill>
        <p:spPr>
          <a:xfrm>
            <a:off x="181382" y="468279"/>
            <a:ext cx="8201967" cy="2040251"/>
          </a:xfrm>
          <a:prstGeom prst="rect">
            <a:avLst/>
          </a:prstGeom>
        </p:spPr>
      </p:pic>
      <p:pic>
        <p:nvPicPr>
          <p:cNvPr id="7" name="Picture 6">
            <a:extLst>
              <a:ext uri="{FF2B5EF4-FFF2-40B4-BE49-F238E27FC236}">
                <a16:creationId xmlns:a16="http://schemas.microsoft.com/office/drawing/2014/main" id="{DDA914A7-C2AF-51DF-1B09-639D64B0BDFE}"/>
              </a:ext>
            </a:extLst>
          </p:cNvPr>
          <p:cNvPicPr>
            <a:picLocks noChangeAspect="1"/>
          </p:cNvPicPr>
          <p:nvPr/>
        </p:nvPicPr>
        <p:blipFill>
          <a:blip r:embed="rId3"/>
          <a:stretch>
            <a:fillRect/>
          </a:stretch>
        </p:blipFill>
        <p:spPr>
          <a:xfrm>
            <a:off x="181382" y="2844630"/>
            <a:ext cx="8541832" cy="3920491"/>
          </a:xfrm>
          <a:prstGeom prst="rect">
            <a:avLst/>
          </a:prstGeom>
        </p:spPr>
      </p:pic>
    </p:spTree>
    <p:extLst>
      <p:ext uri="{BB962C8B-B14F-4D97-AF65-F5344CB8AC3E}">
        <p14:creationId xmlns:p14="http://schemas.microsoft.com/office/powerpoint/2010/main" val="24976331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useState hook</a:t>
            </a:r>
          </a:p>
        </p:txBody>
      </p:sp>
      <p:pic>
        <p:nvPicPr>
          <p:cNvPr id="3" name="Picture 2">
            <a:extLst>
              <a:ext uri="{FF2B5EF4-FFF2-40B4-BE49-F238E27FC236}">
                <a16:creationId xmlns:a16="http://schemas.microsoft.com/office/drawing/2014/main" id="{96C8B393-AE27-003E-38D7-137486EA5F54}"/>
              </a:ext>
            </a:extLst>
          </p:cNvPr>
          <p:cNvPicPr>
            <a:picLocks noChangeAspect="1"/>
          </p:cNvPicPr>
          <p:nvPr/>
        </p:nvPicPr>
        <p:blipFill>
          <a:blip r:embed="rId2"/>
          <a:stretch>
            <a:fillRect/>
          </a:stretch>
        </p:blipFill>
        <p:spPr>
          <a:xfrm>
            <a:off x="121381" y="462211"/>
            <a:ext cx="5207268" cy="1625534"/>
          </a:xfrm>
          <a:prstGeom prst="rect">
            <a:avLst/>
          </a:prstGeom>
        </p:spPr>
      </p:pic>
      <p:pic>
        <p:nvPicPr>
          <p:cNvPr id="6" name="Picture 5">
            <a:extLst>
              <a:ext uri="{FF2B5EF4-FFF2-40B4-BE49-F238E27FC236}">
                <a16:creationId xmlns:a16="http://schemas.microsoft.com/office/drawing/2014/main" id="{F8CD7CAA-4CF7-DBC2-C478-1F5E9FC513A5}"/>
              </a:ext>
            </a:extLst>
          </p:cNvPr>
          <p:cNvPicPr>
            <a:picLocks noChangeAspect="1"/>
          </p:cNvPicPr>
          <p:nvPr/>
        </p:nvPicPr>
        <p:blipFill>
          <a:blip r:embed="rId3"/>
          <a:stretch>
            <a:fillRect/>
          </a:stretch>
        </p:blipFill>
        <p:spPr>
          <a:xfrm>
            <a:off x="121381" y="2087745"/>
            <a:ext cx="5226319" cy="2395243"/>
          </a:xfrm>
          <a:prstGeom prst="rect">
            <a:avLst/>
          </a:prstGeom>
        </p:spPr>
      </p:pic>
      <p:pic>
        <p:nvPicPr>
          <p:cNvPr id="9" name="Picture 8">
            <a:extLst>
              <a:ext uri="{FF2B5EF4-FFF2-40B4-BE49-F238E27FC236}">
                <a16:creationId xmlns:a16="http://schemas.microsoft.com/office/drawing/2014/main" id="{1383D77B-C8C3-B04E-E415-05278C069607}"/>
              </a:ext>
            </a:extLst>
          </p:cNvPr>
          <p:cNvPicPr>
            <a:picLocks noChangeAspect="1"/>
          </p:cNvPicPr>
          <p:nvPr/>
        </p:nvPicPr>
        <p:blipFill>
          <a:blip r:embed="rId4"/>
          <a:stretch>
            <a:fillRect/>
          </a:stretch>
        </p:blipFill>
        <p:spPr>
          <a:xfrm>
            <a:off x="121381" y="4610574"/>
            <a:ext cx="5264421" cy="1555557"/>
          </a:xfrm>
          <a:prstGeom prst="rect">
            <a:avLst/>
          </a:prstGeom>
        </p:spPr>
      </p:pic>
      <p:pic>
        <p:nvPicPr>
          <p:cNvPr id="13" name="Picture 12">
            <a:extLst>
              <a:ext uri="{FF2B5EF4-FFF2-40B4-BE49-F238E27FC236}">
                <a16:creationId xmlns:a16="http://schemas.microsoft.com/office/drawing/2014/main" id="{B7DAAC9B-6352-938B-C08F-F901E2A915A1}"/>
              </a:ext>
            </a:extLst>
          </p:cNvPr>
          <p:cNvPicPr>
            <a:picLocks noChangeAspect="1"/>
          </p:cNvPicPr>
          <p:nvPr/>
        </p:nvPicPr>
        <p:blipFill>
          <a:blip r:embed="rId5"/>
          <a:stretch>
            <a:fillRect/>
          </a:stretch>
        </p:blipFill>
        <p:spPr>
          <a:xfrm>
            <a:off x="6256513" y="92879"/>
            <a:ext cx="5501214" cy="3516169"/>
          </a:xfrm>
          <a:prstGeom prst="rect">
            <a:avLst/>
          </a:prstGeom>
        </p:spPr>
      </p:pic>
      <p:pic>
        <p:nvPicPr>
          <p:cNvPr id="16" name="Picture 15">
            <a:extLst>
              <a:ext uri="{FF2B5EF4-FFF2-40B4-BE49-F238E27FC236}">
                <a16:creationId xmlns:a16="http://schemas.microsoft.com/office/drawing/2014/main" id="{87F77B56-3ED6-06F7-92D9-9428AFE2E69A}"/>
              </a:ext>
            </a:extLst>
          </p:cNvPr>
          <p:cNvPicPr>
            <a:picLocks noChangeAspect="1"/>
          </p:cNvPicPr>
          <p:nvPr/>
        </p:nvPicPr>
        <p:blipFill>
          <a:blip r:embed="rId6"/>
          <a:stretch>
            <a:fillRect/>
          </a:stretch>
        </p:blipFill>
        <p:spPr>
          <a:xfrm>
            <a:off x="6256513" y="3779239"/>
            <a:ext cx="5501214" cy="1998474"/>
          </a:xfrm>
          <a:prstGeom prst="rect">
            <a:avLst/>
          </a:prstGeom>
        </p:spPr>
      </p:pic>
    </p:spTree>
    <p:extLst>
      <p:ext uri="{BB962C8B-B14F-4D97-AF65-F5344CB8AC3E}">
        <p14:creationId xmlns:p14="http://schemas.microsoft.com/office/powerpoint/2010/main" val="3750373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useEffect hook</a:t>
            </a:r>
          </a:p>
        </p:txBody>
      </p:sp>
      <p:pic>
        <p:nvPicPr>
          <p:cNvPr id="4" name="Picture 3">
            <a:extLst>
              <a:ext uri="{FF2B5EF4-FFF2-40B4-BE49-F238E27FC236}">
                <a16:creationId xmlns:a16="http://schemas.microsoft.com/office/drawing/2014/main" id="{3E199D0A-A894-AA44-0C10-4211E8BF0D1F}"/>
              </a:ext>
            </a:extLst>
          </p:cNvPr>
          <p:cNvPicPr>
            <a:picLocks noChangeAspect="1"/>
          </p:cNvPicPr>
          <p:nvPr/>
        </p:nvPicPr>
        <p:blipFill>
          <a:blip r:embed="rId2"/>
          <a:stretch>
            <a:fillRect/>
          </a:stretch>
        </p:blipFill>
        <p:spPr>
          <a:xfrm>
            <a:off x="121380" y="532003"/>
            <a:ext cx="8933608" cy="2437773"/>
          </a:xfrm>
          <a:prstGeom prst="rect">
            <a:avLst/>
          </a:prstGeom>
        </p:spPr>
      </p:pic>
      <p:pic>
        <p:nvPicPr>
          <p:cNvPr id="7" name="Picture 6">
            <a:extLst>
              <a:ext uri="{FF2B5EF4-FFF2-40B4-BE49-F238E27FC236}">
                <a16:creationId xmlns:a16="http://schemas.microsoft.com/office/drawing/2014/main" id="{B9068486-00BB-6C07-D338-FDC36DFDC6B7}"/>
              </a:ext>
            </a:extLst>
          </p:cNvPr>
          <p:cNvPicPr>
            <a:picLocks noChangeAspect="1"/>
          </p:cNvPicPr>
          <p:nvPr/>
        </p:nvPicPr>
        <p:blipFill>
          <a:blip r:embed="rId3"/>
          <a:stretch>
            <a:fillRect/>
          </a:stretch>
        </p:blipFill>
        <p:spPr>
          <a:xfrm>
            <a:off x="165134" y="3106628"/>
            <a:ext cx="9043601" cy="3310356"/>
          </a:xfrm>
          <a:prstGeom prst="rect">
            <a:avLst/>
          </a:prstGeom>
        </p:spPr>
      </p:pic>
    </p:spTree>
    <p:extLst>
      <p:ext uri="{BB962C8B-B14F-4D97-AF65-F5344CB8AC3E}">
        <p14:creationId xmlns:p14="http://schemas.microsoft.com/office/powerpoint/2010/main" val="9528725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useEffect hook</a:t>
            </a:r>
          </a:p>
        </p:txBody>
      </p:sp>
      <p:pic>
        <p:nvPicPr>
          <p:cNvPr id="3" name="Picture 2">
            <a:extLst>
              <a:ext uri="{FF2B5EF4-FFF2-40B4-BE49-F238E27FC236}">
                <a16:creationId xmlns:a16="http://schemas.microsoft.com/office/drawing/2014/main" id="{30130E1D-4AFA-074E-0440-52968B846560}"/>
              </a:ext>
            </a:extLst>
          </p:cNvPr>
          <p:cNvPicPr>
            <a:picLocks noChangeAspect="1"/>
          </p:cNvPicPr>
          <p:nvPr/>
        </p:nvPicPr>
        <p:blipFill>
          <a:blip r:embed="rId2"/>
          <a:stretch>
            <a:fillRect/>
          </a:stretch>
        </p:blipFill>
        <p:spPr>
          <a:xfrm>
            <a:off x="198584" y="462211"/>
            <a:ext cx="5336368" cy="5760564"/>
          </a:xfrm>
          <a:prstGeom prst="rect">
            <a:avLst/>
          </a:prstGeom>
        </p:spPr>
      </p:pic>
      <p:pic>
        <p:nvPicPr>
          <p:cNvPr id="6" name="Picture 5">
            <a:extLst>
              <a:ext uri="{FF2B5EF4-FFF2-40B4-BE49-F238E27FC236}">
                <a16:creationId xmlns:a16="http://schemas.microsoft.com/office/drawing/2014/main" id="{14C22282-1923-97D8-D773-F6A0790E7BFA}"/>
              </a:ext>
            </a:extLst>
          </p:cNvPr>
          <p:cNvPicPr>
            <a:picLocks noChangeAspect="1"/>
          </p:cNvPicPr>
          <p:nvPr/>
        </p:nvPicPr>
        <p:blipFill>
          <a:blip r:embed="rId3"/>
          <a:stretch>
            <a:fillRect/>
          </a:stretch>
        </p:blipFill>
        <p:spPr>
          <a:xfrm>
            <a:off x="6058238" y="462211"/>
            <a:ext cx="5424360" cy="5865761"/>
          </a:xfrm>
          <a:prstGeom prst="rect">
            <a:avLst/>
          </a:prstGeom>
        </p:spPr>
      </p:pic>
    </p:spTree>
    <p:extLst>
      <p:ext uri="{BB962C8B-B14F-4D97-AF65-F5344CB8AC3E}">
        <p14:creationId xmlns:p14="http://schemas.microsoft.com/office/powerpoint/2010/main" val="3468682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Styling</a:t>
            </a:r>
          </a:p>
        </p:txBody>
      </p:sp>
      <p:sp>
        <p:nvSpPr>
          <p:cNvPr id="2" name="TextBox 1">
            <a:extLst>
              <a:ext uri="{FF2B5EF4-FFF2-40B4-BE49-F238E27FC236}">
                <a16:creationId xmlns:a16="http://schemas.microsoft.com/office/drawing/2014/main" id="{DAD74503-7C80-EE0D-B170-EFFCC7B6796F}"/>
              </a:ext>
            </a:extLst>
          </p:cNvPr>
          <p:cNvSpPr txBox="1"/>
          <p:nvPr/>
        </p:nvSpPr>
        <p:spPr>
          <a:xfrm>
            <a:off x="364141" y="671966"/>
            <a:ext cx="11328850" cy="646331"/>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CSS-in-JS Libraries: </a:t>
            </a:r>
          </a:p>
          <a:p>
            <a:r>
              <a:rPr lang="en-US" sz="1200" dirty="0">
                <a:latin typeface="Segoe UI" panose="020B0502040204020203" pitchFamily="34" charset="0"/>
                <a:cs typeface="Segoe UI" panose="020B0502040204020203" pitchFamily="34" charset="0"/>
              </a:rPr>
              <a:t>CSS-in-JS libraries, such as styled-components or Emotion, allow you to write CSS styles directly in your JavaScript code. These libraries provide a way to define reusable styled components that encapsulate both the styles and the component logic</a:t>
            </a:r>
          </a:p>
        </p:txBody>
      </p:sp>
      <p:sp>
        <p:nvSpPr>
          <p:cNvPr id="5" name="TextBox 4">
            <a:extLst>
              <a:ext uri="{FF2B5EF4-FFF2-40B4-BE49-F238E27FC236}">
                <a16:creationId xmlns:a16="http://schemas.microsoft.com/office/drawing/2014/main" id="{79F8B18D-7845-3419-82ED-BF2AF4FF1D09}"/>
              </a:ext>
            </a:extLst>
          </p:cNvPr>
          <p:cNvSpPr txBox="1"/>
          <p:nvPr/>
        </p:nvSpPr>
        <p:spPr>
          <a:xfrm>
            <a:off x="307496" y="5792549"/>
            <a:ext cx="10576291" cy="461665"/>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In the above example, the </a:t>
            </a:r>
            <a:r>
              <a:rPr lang="en-US" sz="1200" b="1" dirty="0">
                <a:solidFill>
                  <a:srgbClr val="C00000"/>
                </a:solidFill>
                <a:latin typeface="Segoe UI" panose="020B0502040204020203" pitchFamily="34" charset="0"/>
                <a:cs typeface="Segoe UI" panose="020B0502040204020203" pitchFamily="34" charset="0"/>
              </a:rPr>
              <a:t>styled</a:t>
            </a:r>
            <a:r>
              <a:rPr lang="en-US" sz="1200" dirty="0">
                <a:latin typeface="Segoe UI" panose="020B0502040204020203" pitchFamily="34" charset="0"/>
                <a:cs typeface="Segoe UI" panose="020B0502040204020203" pitchFamily="34" charset="0"/>
              </a:rPr>
              <a:t> function from the styled-components library is used to create a new styled component called </a:t>
            </a:r>
            <a:r>
              <a:rPr lang="en-US" sz="1200" b="1" dirty="0" err="1">
                <a:solidFill>
                  <a:srgbClr val="C00000"/>
                </a:solidFill>
                <a:latin typeface="Segoe UI" panose="020B0502040204020203" pitchFamily="34" charset="0"/>
                <a:cs typeface="Segoe UI" panose="020B0502040204020203" pitchFamily="34" charset="0"/>
              </a:rPr>
              <a:t>StyledDiv</a:t>
            </a:r>
            <a:r>
              <a:rPr lang="en-US" sz="1200" dirty="0">
                <a:latin typeface="Segoe UI" panose="020B0502040204020203" pitchFamily="34" charset="0"/>
                <a:cs typeface="Segoe UI" panose="020B0502040204020203" pitchFamily="34" charset="0"/>
              </a:rPr>
              <a:t>. The CSS styles are defined using a template literal syntax. The </a:t>
            </a:r>
            <a:r>
              <a:rPr lang="en-US" sz="1200" b="1" dirty="0" err="1">
                <a:solidFill>
                  <a:srgbClr val="C00000"/>
                </a:solidFill>
                <a:latin typeface="Segoe UI" panose="020B0502040204020203" pitchFamily="34" charset="0"/>
                <a:cs typeface="Segoe UI" panose="020B0502040204020203" pitchFamily="34" charset="0"/>
              </a:rPr>
              <a:t>StyledDiv</a:t>
            </a:r>
            <a:r>
              <a:rPr lang="en-US" sz="1200" dirty="0">
                <a:latin typeface="Segoe UI" panose="020B0502040204020203" pitchFamily="34" charset="0"/>
                <a:cs typeface="Segoe UI" panose="020B0502040204020203" pitchFamily="34" charset="0"/>
              </a:rPr>
              <a:t> component can then be used in the same way as any other React component</a:t>
            </a:r>
          </a:p>
        </p:txBody>
      </p:sp>
      <p:pic>
        <p:nvPicPr>
          <p:cNvPr id="4" name="Picture 3">
            <a:extLst>
              <a:ext uri="{FF2B5EF4-FFF2-40B4-BE49-F238E27FC236}">
                <a16:creationId xmlns:a16="http://schemas.microsoft.com/office/drawing/2014/main" id="{B425BCBC-12D3-E781-D7C0-A8E0CD555F75}"/>
              </a:ext>
            </a:extLst>
          </p:cNvPr>
          <p:cNvPicPr>
            <a:picLocks noChangeAspect="1"/>
          </p:cNvPicPr>
          <p:nvPr/>
        </p:nvPicPr>
        <p:blipFill>
          <a:blip r:embed="rId2"/>
          <a:stretch>
            <a:fillRect/>
          </a:stretch>
        </p:blipFill>
        <p:spPr>
          <a:xfrm>
            <a:off x="364139" y="1474092"/>
            <a:ext cx="7218097" cy="3996124"/>
          </a:xfrm>
          <a:prstGeom prst="rect">
            <a:avLst/>
          </a:prstGeom>
        </p:spPr>
      </p:pic>
    </p:spTree>
    <p:extLst>
      <p:ext uri="{BB962C8B-B14F-4D97-AF65-F5344CB8AC3E}">
        <p14:creationId xmlns:p14="http://schemas.microsoft.com/office/powerpoint/2010/main" val="2635979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useEffect hook</a:t>
            </a:r>
          </a:p>
        </p:txBody>
      </p:sp>
      <p:pic>
        <p:nvPicPr>
          <p:cNvPr id="4" name="Picture 3">
            <a:extLst>
              <a:ext uri="{FF2B5EF4-FFF2-40B4-BE49-F238E27FC236}">
                <a16:creationId xmlns:a16="http://schemas.microsoft.com/office/drawing/2014/main" id="{AF71D891-36A3-5E90-BE44-6E0C81081B58}"/>
              </a:ext>
            </a:extLst>
          </p:cNvPr>
          <p:cNvPicPr>
            <a:picLocks noChangeAspect="1"/>
          </p:cNvPicPr>
          <p:nvPr/>
        </p:nvPicPr>
        <p:blipFill>
          <a:blip r:embed="rId2"/>
          <a:stretch>
            <a:fillRect/>
          </a:stretch>
        </p:blipFill>
        <p:spPr>
          <a:xfrm>
            <a:off x="267038" y="570551"/>
            <a:ext cx="5251729" cy="5716898"/>
          </a:xfrm>
          <a:prstGeom prst="rect">
            <a:avLst/>
          </a:prstGeom>
        </p:spPr>
      </p:pic>
      <p:pic>
        <p:nvPicPr>
          <p:cNvPr id="7" name="Picture 6">
            <a:extLst>
              <a:ext uri="{FF2B5EF4-FFF2-40B4-BE49-F238E27FC236}">
                <a16:creationId xmlns:a16="http://schemas.microsoft.com/office/drawing/2014/main" id="{F3473697-FAF8-CD07-311A-ADFFF3551C81}"/>
              </a:ext>
            </a:extLst>
          </p:cNvPr>
          <p:cNvPicPr>
            <a:picLocks noChangeAspect="1"/>
          </p:cNvPicPr>
          <p:nvPr/>
        </p:nvPicPr>
        <p:blipFill>
          <a:blip r:embed="rId3"/>
          <a:stretch>
            <a:fillRect/>
          </a:stretch>
        </p:blipFill>
        <p:spPr>
          <a:xfrm>
            <a:off x="5971922" y="277545"/>
            <a:ext cx="5801990" cy="3391074"/>
          </a:xfrm>
          <a:prstGeom prst="rect">
            <a:avLst/>
          </a:prstGeom>
        </p:spPr>
      </p:pic>
      <p:pic>
        <p:nvPicPr>
          <p:cNvPr id="9" name="Picture 8">
            <a:extLst>
              <a:ext uri="{FF2B5EF4-FFF2-40B4-BE49-F238E27FC236}">
                <a16:creationId xmlns:a16="http://schemas.microsoft.com/office/drawing/2014/main" id="{676CCB21-3F85-46F1-2CB6-DC8DD1B9241A}"/>
              </a:ext>
            </a:extLst>
          </p:cNvPr>
          <p:cNvPicPr>
            <a:picLocks noChangeAspect="1"/>
          </p:cNvPicPr>
          <p:nvPr/>
        </p:nvPicPr>
        <p:blipFill>
          <a:blip r:embed="rId4"/>
          <a:stretch>
            <a:fillRect/>
          </a:stretch>
        </p:blipFill>
        <p:spPr>
          <a:xfrm>
            <a:off x="5971921" y="3745975"/>
            <a:ext cx="5648241" cy="2403972"/>
          </a:xfrm>
          <a:prstGeom prst="rect">
            <a:avLst/>
          </a:prstGeom>
        </p:spPr>
      </p:pic>
    </p:spTree>
    <p:extLst>
      <p:ext uri="{BB962C8B-B14F-4D97-AF65-F5344CB8AC3E}">
        <p14:creationId xmlns:p14="http://schemas.microsoft.com/office/powerpoint/2010/main" val="38821762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useEffect hook</a:t>
            </a:r>
          </a:p>
        </p:txBody>
      </p:sp>
      <p:pic>
        <p:nvPicPr>
          <p:cNvPr id="3" name="Picture 2">
            <a:extLst>
              <a:ext uri="{FF2B5EF4-FFF2-40B4-BE49-F238E27FC236}">
                <a16:creationId xmlns:a16="http://schemas.microsoft.com/office/drawing/2014/main" id="{3B34B7D1-5695-7485-1FBB-D49E486106E6}"/>
              </a:ext>
            </a:extLst>
          </p:cNvPr>
          <p:cNvPicPr>
            <a:picLocks noChangeAspect="1"/>
          </p:cNvPicPr>
          <p:nvPr/>
        </p:nvPicPr>
        <p:blipFill>
          <a:blip r:embed="rId2"/>
          <a:stretch>
            <a:fillRect/>
          </a:stretch>
        </p:blipFill>
        <p:spPr>
          <a:xfrm>
            <a:off x="121380" y="615097"/>
            <a:ext cx="5974619" cy="2813903"/>
          </a:xfrm>
          <a:prstGeom prst="rect">
            <a:avLst/>
          </a:prstGeom>
        </p:spPr>
      </p:pic>
      <p:pic>
        <p:nvPicPr>
          <p:cNvPr id="6" name="Picture 5">
            <a:extLst>
              <a:ext uri="{FF2B5EF4-FFF2-40B4-BE49-F238E27FC236}">
                <a16:creationId xmlns:a16="http://schemas.microsoft.com/office/drawing/2014/main" id="{DC6B43F5-D621-3979-3E52-EE97C0512A09}"/>
              </a:ext>
            </a:extLst>
          </p:cNvPr>
          <p:cNvPicPr>
            <a:picLocks noChangeAspect="1"/>
          </p:cNvPicPr>
          <p:nvPr/>
        </p:nvPicPr>
        <p:blipFill>
          <a:blip r:embed="rId3"/>
          <a:stretch>
            <a:fillRect/>
          </a:stretch>
        </p:blipFill>
        <p:spPr>
          <a:xfrm>
            <a:off x="202302" y="3395657"/>
            <a:ext cx="5974618" cy="3340272"/>
          </a:xfrm>
          <a:prstGeom prst="rect">
            <a:avLst/>
          </a:prstGeom>
        </p:spPr>
      </p:pic>
      <p:pic>
        <p:nvPicPr>
          <p:cNvPr id="10" name="Picture 9">
            <a:extLst>
              <a:ext uri="{FF2B5EF4-FFF2-40B4-BE49-F238E27FC236}">
                <a16:creationId xmlns:a16="http://schemas.microsoft.com/office/drawing/2014/main" id="{6B9D8890-240D-EEB0-3EEB-01DFC04CAA5D}"/>
              </a:ext>
            </a:extLst>
          </p:cNvPr>
          <p:cNvPicPr>
            <a:picLocks noChangeAspect="1"/>
          </p:cNvPicPr>
          <p:nvPr/>
        </p:nvPicPr>
        <p:blipFill>
          <a:blip r:embed="rId4"/>
          <a:stretch>
            <a:fillRect/>
          </a:stretch>
        </p:blipFill>
        <p:spPr>
          <a:xfrm>
            <a:off x="6376523" y="0"/>
            <a:ext cx="5613175" cy="6287512"/>
          </a:xfrm>
          <a:prstGeom prst="rect">
            <a:avLst/>
          </a:prstGeom>
        </p:spPr>
      </p:pic>
    </p:spTree>
    <p:extLst>
      <p:ext uri="{BB962C8B-B14F-4D97-AF65-F5344CB8AC3E}">
        <p14:creationId xmlns:p14="http://schemas.microsoft.com/office/powerpoint/2010/main" val="11186173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useEffect hook</a:t>
            </a:r>
          </a:p>
        </p:txBody>
      </p:sp>
      <p:pic>
        <p:nvPicPr>
          <p:cNvPr id="4" name="Picture 3">
            <a:extLst>
              <a:ext uri="{FF2B5EF4-FFF2-40B4-BE49-F238E27FC236}">
                <a16:creationId xmlns:a16="http://schemas.microsoft.com/office/drawing/2014/main" id="{E4F8D662-CE86-EE2B-DF02-DE9AEBB196E8}"/>
              </a:ext>
            </a:extLst>
          </p:cNvPr>
          <p:cNvPicPr>
            <a:picLocks noChangeAspect="1"/>
          </p:cNvPicPr>
          <p:nvPr/>
        </p:nvPicPr>
        <p:blipFill>
          <a:blip r:embed="rId2"/>
          <a:stretch>
            <a:fillRect/>
          </a:stretch>
        </p:blipFill>
        <p:spPr>
          <a:xfrm>
            <a:off x="121381" y="405351"/>
            <a:ext cx="5219362" cy="4077637"/>
          </a:xfrm>
          <a:prstGeom prst="rect">
            <a:avLst/>
          </a:prstGeom>
        </p:spPr>
      </p:pic>
      <p:pic>
        <p:nvPicPr>
          <p:cNvPr id="7" name="Picture 6">
            <a:extLst>
              <a:ext uri="{FF2B5EF4-FFF2-40B4-BE49-F238E27FC236}">
                <a16:creationId xmlns:a16="http://schemas.microsoft.com/office/drawing/2014/main" id="{076EB14A-A3B6-920A-415E-6711314B616E}"/>
              </a:ext>
            </a:extLst>
          </p:cNvPr>
          <p:cNvPicPr>
            <a:picLocks noChangeAspect="1"/>
          </p:cNvPicPr>
          <p:nvPr/>
        </p:nvPicPr>
        <p:blipFill>
          <a:blip r:embed="rId3"/>
          <a:stretch>
            <a:fillRect/>
          </a:stretch>
        </p:blipFill>
        <p:spPr>
          <a:xfrm>
            <a:off x="203935" y="4385883"/>
            <a:ext cx="5136808" cy="2192942"/>
          </a:xfrm>
          <a:prstGeom prst="rect">
            <a:avLst/>
          </a:prstGeom>
        </p:spPr>
      </p:pic>
      <p:pic>
        <p:nvPicPr>
          <p:cNvPr id="9" name="Picture 8">
            <a:extLst>
              <a:ext uri="{FF2B5EF4-FFF2-40B4-BE49-F238E27FC236}">
                <a16:creationId xmlns:a16="http://schemas.microsoft.com/office/drawing/2014/main" id="{38A140EB-9A8F-2192-6929-5C4D6AA3C3CC}"/>
              </a:ext>
            </a:extLst>
          </p:cNvPr>
          <p:cNvPicPr>
            <a:picLocks noChangeAspect="1"/>
          </p:cNvPicPr>
          <p:nvPr/>
        </p:nvPicPr>
        <p:blipFill>
          <a:blip r:embed="rId4"/>
          <a:stretch>
            <a:fillRect/>
          </a:stretch>
        </p:blipFill>
        <p:spPr>
          <a:xfrm>
            <a:off x="6505998" y="181891"/>
            <a:ext cx="4964302" cy="1339412"/>
          </a:xfrm>
          <a:prstGeom prst="rect">
            <a:avLst/>
          </a:prstGeom>
        </p:spPr>
      </p:pic>
      <p:pic>
        <p:nvPicPr>
          <p:cNvPr id="12" name="Picture 11">
            <a:extLst>
              <a:ext uri="{FF2B5EF4-FFF2-40B4-BE49-F238E27FC236}">
                <a16:creationId xmlns:a16="http://schemas.microsoft.com/office/drawing/2014/main" id="{A9F554CD-A777-3E59-78D7-2D0461397BE4}"/>
              </a:ext>
            </a:extLst>
          </p:cNvPr>
          <p:cNvPicPr>
            <a:picLocks noChangeAspect="1"/>
          </p:cNvPicPr>
          <p:nvPr/>
        </p:nvPicPr>
        <p:blipFill>
          <a:blip r:embed="rId5"/>
          <a:stretch>
            <a:fillRect/>
          </a:stretch>
        </p:blipFill>
        <p:spPr>
          <a:xfrm>
            <a:off x="6587808" y="1982235"/>
            <a:ext cx="5219362" cy="3212851"/>
          </a:xfrm>
          <a:prstGeom prst="rect">
            <a:avLst/>
          </a:prstGeom>
        </p:spPr>
      </p:pic>
    </p:spTree>
    <p:extLst>
      <p:ext uri="{BB962C8B-B14F-4D97-AF65-F5344CB8AC3E}">
        <p14:creationId xmlns:p14="http://schemas.microsoft.com/office/powerpoint/2010/main" val="22767454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useEffect hook</a:t>
            </a:r>
          </a:p>
        </p:txBody>
      </p:sp>
      <p:pic>
        <p:nvPicPr>
          <p:cNvPr id="3" name="Picture 2">
            <a:extLst>
              <a:ext uri="{FF2B5EF4-FFF2-40B4-BE49-F238E27FC236}">
                <a16:creationId xmlns:a16="http://schemas.microsoft.com/office/drawing/2014/main" id="{C84F1D09-5813-4968-10A5-1DF5F5B02434}"/>
              </a:ext>
            </a:extLst>
          </p:cNvPr>
          <p:cNvPicPr>
            <a:picLocks noChangeAspect="1"/>
          </p:cNvPicPr>
          <p:nvPr/>
        </p:nvPicPr>
        <p:blipFill>
          <a:blip r:embed="rId2"/>
          <a:stretch>
            <a:fillRect/>
          </a:stretch>
        </p:blipFill>
        <p:spPr>
          <a:xfrm>
            <a:off x="183833" y="419728"/>
            <a:ext cx="5504868" cy="4152272"/>
          </a:xfrm>
          <a:prstGeom prst="rect">
            <a:avLst/>
          </a:prstGeom>
        </p:spPr>
      </p:pic>
      <p:pic>
        <p:nvPicPr>
          <p:cNvPr id="6" name="Picture 5">
            <a:extLst>
              <a:ext uri="{FF2B5EF4-FFF2-40B4-BE49-F238E27FC236}">
                <a16:creationId xmlns:a16="http://schemas.microsoft.com/office/drawing/2014/main" id="{279BDB65-8A51-43C0-A7F3-01A3FCCF78FE}"/>
              </a:ext>
            </a:extLst>
          </p:cNvPr>
          <p:cNvPicPr>
            <a:picLocks noChangeAspect="1"/>
          </p:cNvPicPr>
          <p:nvPr/>
        </p:nvPicPr>
        <p:blipFill>
          <a:blip r:embed="rId3"/>
          <a:stretch>
            <a:fillRect/>
          </a:stretch>
        </p:blipFill>
        <p:spPr>
          <a:xfrm>
            <a:off x="183833" y="4629735"/>
            <a:ext cx="5504868" cy="2070470"/>
          </a:xfrm>
          <a:prstGeom prst="rect">
            <a:avLst/>
          </a:prstGeom>
        </p:spPr>
      </p:pic>
      <p:pic>
        <p:nvPicPr>
          <p:cNvPr id="10" name="Picture 9">
            <a:extLst>
              <a:ext uri="{FF2B5EF4-FFF2-40B4-BE49-F238E27FC236}">
                <a16:creationId xmlns:a16="http://schemas.microsoft.com/office/drawing/2014/main" id="{2506AE2A-25D1-9BD5-F625-84042C93E5D2}"/>
              </a:ext>
            </a:extLst>
          </p:cNvPr>
          <p:cNvPicPr>
            <a:picLocks noChangeAspect="1"/>
          </p:cNvPicPr>
          <p:nvPr/>
        </p:nvPicPr>
        <p:blipFill>
          <a:blip r:embed="rId4"/>
          <a:stretch>
            <a:fillRect/>
          </a:stretch>
        </p:blipFill>
        <p:spPr>
          <a:xfrm>
            <a:off x="6133764" y="103037"/>
            <a:ext cx="5627341" cy="2392827"/>
          </a:xfrm>
          <a:prstGeom prst="rect">
            <a:avLst/>
          </a:prstGeom>
        </p:spPr>
      </p:pic>
      <p:pic>
        <p:nvPicPr>
          <p:cNvPr id="13" name="Picture 12">
            <a:extLst>
              <a:ext uri="{FF2B5EF4-FFF2-40B4-BE49-F238E27FC236}">
                <a16:creationId xmlns:a16="http://schemas.microsoft.com/office/drawing/2014/main" id="{5217C913-F348-DC9F-5FA9-DB73D95D818E}"/>
              </a:ext>
            </a:extLst>
          </p:cNvPr>
          <p:cNvPicPr>
            <a:picLocks noChangeAspect="1"/>
          </p:cNvPicPr>
          <p:nvPr/>
        </p:nvPicPr>
        <p:blipFill>
          <a:blip r:embed="rId5"/>
          <a:stretch>
            <a:fillRect/>
          </a:stretch>
        </p:blipFill>
        <p:spPr>
          <a:xfrm>
            <a:off x="6133763" y="2622148"/>
            <a:ext cx="5445939" cy="2459650"/>
          </a:xfrm>
          <a:prstGeom prst="rect">
            <a:avLst/>
          </a:prstGeom>
        </p:spPr>
      </p:pic>
      <p:pic>
        <p:nvPicPr>
          <p:cNvPr id="16" name="Picture 15">
            <a:extLst>
              <a:ext uri="{FF2B5EF4-FFF2-40B4-BE49-F238E27FC236}">
                <a16:creationId xmlns:a16="http://schemas.microsoft.com/office/drawing/2014/main" id="{1458190A-FFF7-05EC-DDE1-54C2BD507588}"/>
              </a:ext>
            </a:extLst>
          </p:cNvPr>
          <p:cNvPicPr>
            <a:picLocks noChangeAspect="1"/>
          </p:cNvPicPr>
          <p:nvPr/>
        </p:nvPicPr>
        <p:blipFill>
          <a:blip r:embed="rId6"/>
          <a:stretch>
            <a:fillRect/>
          </a:stretch>
        </p:blipFill>
        <p:spPr>
          <a:xfrm>
            <a:off x="6133762" y="5208081"/>
            <a:ext cx="5445939" cy="1492123"/>
          </a:xfrm>
          <a:prstGeom prst="rect">
            <a:avLst/>
          </a:prstGeom>
        </p:spPr>
      </p:pic>
    </p:spTree>
    <p:extLst>
      <p:ext uri="{BB962C8B-B14F-4D97-AF65-F5344CB8AC3E}">
        <p14:creationId xmlns:p14="http://schemas.microsoft.com/office/powerpoint/2010/main" val="9040215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useEffect hook</a:t>
            </a:r>
          </a:p>
        </p:txBody>
      </p:sp>
      <p:pic>
        <p:nvPicPr>
          <p:cNvPr id="3" name="Picture 2">
            <a:extLst>
              <a:ext uri="{FF2B5EF4-FFF2-40B4-BE49-F238E27FC236}">
                <a16:creationId xmlns:a16="http://schemas.microsoft.com/office/drawing/2014/main" id="{95672AB9-4B73-941C-8132-6C604CC63920}"/>
              </a:ext>
            </a:extLst>
          </p:cNvPr>
          <p:cNvPicPr>
            <a:picLocks noChangeAspect="1"/>
          </p:cNvPicPr>
          <p:nvPr/>
        </p:nvPicPr>
        <p:blipFill>
          <a:blip r:embed="rId2"/>
          <a:stretch>
            <a:fillRect/>
          </a:stretch>
        </p:blipFill>
        <p:spPr>
          <a:xfrm>
            <a:off x="121381" y="462211"/>
            <a:ext cx="8642293" cy="1382773"/>
          </a:xfrm>
          <a:prstGeom prst="rect">
            <a:avLst/>
          </a:prstGeom>
        </p:spPr>
      </p:pic>
      <p:pic>
        <p:nvPicPr>
          <p:cNvPr id="6" name="Picture 5">
            <a:extLst>
              <a:ext uri="{FF2B5EF4-FFF2-40B4-BE49-F238E27FC236}">
                <a16:creationId xmlns:a16="http://schemas.microsoft.com/office/drawing/2014/main" id="{2A5F54B9-CB32-30D9-E377-CABE265BB7C9}"/>
              </a:ext>
            </a:extLst>
          </p:cNvPr>
          <p:cNvPicPr>
            <a:picLocks noChangeAspect="1"/>
          </p:cNvPicPr>
          <p:nvPr/>
        </p:nvPicPr>
        <p:blipFill>
          <a:blip r:embed="rId3"/>
          <a:stretch>
            <a:fillRect/>
          </a:stretch>
        </p:blipFill>
        <p:spPr>
          <a:xfrm>
            <a:off x="169933" y="1788340"/>
            <a:ext cx="6306117" cy="679731"/>
          </a:xfrm>
          <a:prstGeom prst="rect">
            <a:avLst/>
          </a:prstGeom>
        </p:spPr>
      </p:pic>
      <p:pic>
        <p:nvPicPr>
          <p:cNvPr id="9" name="Picture 8">
            <a:extLst>
              <a:ext uri="{FF2B5EF4-FFF2-40B4-BE49-F238E27FC236}">
                <a16:creationId xmlns:a16="http://schemas.microsoft.com/office/drawing/2014/main" id="{24532EA4-8209-950B-6AAB-167CEAD5E05A}"/>
              </a:ext>
            </a:extLst>
          </p:cNvPr>
          <p:cNvPicPr>
            <a:picLocks noChangeAspect="1"/>
          </p:cNvPicPr>
          <p:nvPr/>
        </p:nvPicPr>
        <p:blipFill>
          <a:blip r:embed="rId4"/>
          <a:stretch>
            <a:fillRect/>
          </a:stretch>
        </p:blipFill>
        <p:spPr>
          <a:xfrm>
            <a:off x="121380" y="2399102"/>
            <a:ext cx="9063079" cy="4366019"/>
          </a:xfrm>
          <a:prstGeom prst="rect">
            <a:avLst/>
          </a:prstGeom>
        </p:spPr>
      </p:pic>
    </p:spTree>
    <p:extLst>
      <p:ext uri="{BB962C8B-B14F-4D97-AF65-F5344CB8AC3E}">
        <p14:creationId xmlns:p14="http://schemas.microsoft.com/office/powerpoint/2010/main" val="34566316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Hooks</a:t>
            </a:r>
          </a:p>
        </p:txBody>
      </p:sp>
      <p:pic>
        <p:nvPicPr>
          <p:cNvPr id="4" name="Picture 3">
            <a:extLst>
              <a:ext uri="{FF2B5EF4-FFF2-40B4-BE49-F238E27FC236}">
                <a16:creationId xmlns:a16="http://schemas.microsoft.com/office/drawing/2014/main" id="{A6C03912-01FA-54D9-B89D-3C84226FC192}"/>
              </a:ext>
            </a:extLst>
          </p:cNvPr>
          <p:cNvPicPr>
            <a:picLocks noChangeAspect="1"/>
          </p:cNvPicPr>
          <p:nvPr/>
        </p:nvPicPr>
        <p:blipFill>
          <a:blip r:embed="rId2"/>
          <a:stretch>
            <a:fillRect/>
          </a:stretch>
        </p:blipFill>
        <p:spPr>
          <a:xfrm>
            <a:off x="121381" y="462211"/>
            <a:ext cx="5905804" cy="5614908"/>
          </a:xfrm>
          <a:prstGeom prst="rect">
            <a:avLst/>
          </a:prstGeom>
        </p:spPr>
      </p:pic>
      <p:pic>
        <p:nvPicPr>
          <p:cNvPr id="7" name="Picture 6">
            <a:extLst>
              <a:ext uri="{FF2B5EF4-FFF2-40B4-BE49-F238E27FC236}">
                <a16:creationId xmlns:a16="http://schemas.microsoft.com/office/drawing/2014/main" id="{FD05958B-6893-71D3-6E47-D4E942F3395E}"/>
              </a:ext>
            </a:extLst>
          </p:cNvPr>
          <p:cNvPicPr>
            <a:picLocks noChangeAspect="1"/>
          </p:cNvPicPr>
          <p:nvPr/>
        </p:nvPicPr>
        <p:blipFill>
          <a:blip r:embed="rId3"/>
          <a:stretch>
            <a:fillRect/>
          </a:stretch>
        </p:blipFill>
        <p:spPr>
          <a:xfrm>
            <a:off x="6058238" y="277545"/>
            <a:ext cx="5848651" cy="1987652"/>
          </a:xfrm>
          <a:prstGeom prst="rect">
            <a:avLst/>
          </a:prstGeom>
        </p:spPr>
      </p:pic>
    </p:spTree>
    <p:extLst>
      <p:ext uri="{BB962C8B-B14F-4D97-AF65-F5344CB8AC3E}">
        <p14:creationId xmlns:p14="http://schemas.microsoft.com/office/powerpoint/2010/main" val="16153810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useEffect hook</a:t>
            </a:r>
          </a:p>
        </p:txBody>
      </p:sp>
      <p:pic>
        <p:nvPicPr>
          <p:cNvPr id="3" name="Picture 2">
            <a:extLst>
              <a:ext uri="{FF2B5EF4-FFF2-40B4-BE49-F238E27FC236}">
                <a16:creationId xmlns:a16="http://schemas.microsoft.com/office/drawing/2014/main" id="{B7CF2C2A-60F5-FF11-0B6D-4E2EAFFDCA88}"/>
              </a:ext>
            </a:extLst>
          </p:cNvPr>
          <p:cNvPicPr>
            <a:picLocks noChangeAspect="1"/>
          </p:cNvPicPr>
          <p:nvPr/>
        </p:nvPicPr>
        <p:blipFill>
          <a:blip r:embed="rId2"/>
          <a:stretch>
            <a:fillRect/>
          </a:stretch>
        </p:blipFill>
        <p:spPr>
          <a:xfrm>
            <a:off x="199047" y="570985"/>
            <a:ext cx="3054507" cy="342918"/>
          </a:xfrm>
          <a:prstGeom prst="rect">
            <a:avLst/>
          </a:prstGeom>
        </p:spPr>
      </p:pic>
      <p:pic>
        <p:nvPicPr>
          <p:cNvPr id="6" name="Picture 5">
            <a:extLst>
              <a:ext uri="{FF2B5EF4-FFF2-40B4-BE49-F238E27FC236}">
                <a16:creationId xmlns:a16="http://schemas.microsoft.com/office/drawing/2014/main" id="{57A866F4-3F58-406F-0386-83C6F5499B9D}"/>
              </a:ext>
            </a:extLst>
          </p:cNvPr>
          <p:cNvPicPr>
            <a:picLocks noChangeAspect="1"/>
          </p:cNvPicPr>
          <p:nvPr/>
        </p:nvPicPr>
        <p:blipFill>
          <a:blip r:embed="rId3"/>
          <a:stretch>
            <a:fillRect/>
          </a:stretch>
        </p:blipFill>
        <p:spPr>
          <a:xfrm>
            <a:off x="121381" y="1022677"/>
            <a:ext cx="6902805" cy="3007157"/>
          </a:xfrm>
          <a:prstGeom prst="rect">
            <a:avLst/>
          </a:prstGeom>
        </p:spPr>
      </p:pic>
      <p:pic>
        <p:nvPicPr>
          <p:cNvPr id="9" name="Picture 8">
            <a:extLst>
              <a:ext uri="{FF2B5EF4-FFF2-40B4-BE49-F238E27FC236}">
                <a16:creationId xmlns:a16="http://schemas.microsoft.com/office/drawing/2014/main" id="{4F300ACD-09B8-1BAE-E846-88CC71C766AD}"/>
              </a:ext>
            </a:extLst>
          </p:cNvPr>
          <p:cNvPicPr>
            <a:picLocks noChangeAspect="1"/>
          </p:cNvPicPr>
          <p:nvPr/>
        </p:nvPicPr>
        <p:blipFill>
          <a:blip r:embed="rId4"/>
          <a:stretch>
            <a:fillRect/>
          </a:stretch>
        </p:blipFill>
        <p:spPr>
          <a:xfrm>
            <a:off x="199047" y="4329804"/>
            <a:ext cx="6750397" cy="1593565"/>
          </a:xfrm>
          <a:prstGeom prst="rect">
            <a:avLst/>
          </a:prstGeom>
        </p:spPr>
      </p:pic>
      <p:pic>
        <p:nvPicPr>
          <p:cNvPr id="11" name="Picture 10">
            <a:extLst>
              <a:ext uri="{FF2B5EF4-FFF2-40B4-BE49-F238E27FC236}">
                <a16:creationId xmlns:a16="http://schemas.microsoft.com/office/drawing/2014/main" id="{4FA5B031-D698-FAB0-80F9-32341DA72839}"/>
              </a:ext>
            </a:extLst>
          </p:cNvPr>
          <p:cNvPicPr>
            <a:picLocks noChangeAspect="1"/>
          </p:cNvPicPr>
          <p:nvPr/>
        </p:nvPicPr>
        <p:blipFill>
          <a:blip r:embed="rId5"/>
          <a:stretch>
            <a:fillRect/>
          </a:stretch>
        </p:blipFill>
        <p:spPr>
          <a:xfrm>
            <a:off x="7465094" y="152682"/>
            <a:ext cx="4365462" cy="1951247"/>
          </a:xfrm>
          <a:prstGeom prst="rect">
            <a:avLst/>
          </a:prstGeom>
        </p:spPr>
      </p:pic>
      <p:pic>
        <p:nvPicPr>
          <p:cNvPr id="13" name="Picture 12">
            <a:extLst>
              <a:ext uri="{FF2B5EF4-FFF2-40B4-BE49-F238E27FC236}">
                <a16:creationId xmlns:a16="http://schemas.microsoft.com/office/drawing/2014/main" id="{005EA1AD-7F50-E324-3862-01CFC421ECD8}"/>
              </a:ext>
            </a:extLst>
          </p:cNvPr>
          <p:cNvPicPr>
            <a:picLocks noChangeAspect="1"/>
          </p:cNvPicPr>
          <p:nvPr/>
        </p:nvPicPr>
        <p:blipFill>
          <a:blip r:embed="rId6"/>
          <a:stretch>
            <a:fillRect/>
          </a:stretch>
        </p:blipFill>
        <p:spPr>
          <a:xfrm>
            <a:off x="7465093" y="2411498"/>
            <a:ext cx="4365461" cy="1812543"/>
          </a:xfrm>
          <a:prstGeom prst="rect">
            <a:avLst/>
          </a:prstGeom>
        </p:spPr>
      </p:pic>
      <p:pic>
        <p:nvPicPr>
          <p:cNvPr id="16" name="Picture 15">
            <a:extLst>
              <a:ext uri="{FF2B5EF4-FFF2-40B4-BE49-F238E27FC236}">
                <a16:creationId xmlns:a16="http://schemas.microsoft.com/office/drawing/2014/main" id="{6BBD1038-CB9F-5EB4-C537-978EAE62A7C8}"/>
              </a:ext>
            </a:extLst>
          </p:cNvPr>
          <p:cNvPicPr>
            <a:picLocks noChangeAspect="1"/>
          </p:cNvPicPr>
          <p:nvPr/>
        </p:nvPicPr>
        <p:blipFill>
          <a:blip r:embed="rId7"/>
          <a:stretch>
            <a:fillRect/>
          </a:stretch>
        </p:blipFill>
        <p:spPr>
          <a:xfrm>
            <a:off x="7465092" y="4329804"/>
            <a:ext cx="4365462" cy="2249021"/>
          </a:xfrm>
          <a:prstGeom prst="rect">
            <a:avLst/>
          </a:prstGeom>
        </p:spPr>
      </p:pic>
    </p:spTree>
    <p:extLst>
      <p:ext uri="{BB962C8B-B14F-4D97-AF65-F5344CB8AC3E}">
        <p14:creationId xmlns:p14="http://schemas.microsoft.com/office/powerpoint/2010/main" val="36778171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useReducer hook</a:t>
            </a:r>
          </a:p>
        </p:txBody>
      </p:sp>
      <p:pic>
        <p:nvPicPr>
          <p:cNvPr id="4" name="Picture 3">
            <a:extLst>
              <a:ext uri="{FF2B5EF4-FFF2-40B4-BE49-F238E27FC236}">
                <a16:creationId xmlns:a16="http://schemas.microsoft.com/office/drawing/2014/main" id="{5400FA1C-2545-4EA5-8422-3184BE2BC0F1}"/>
              </a:ext>
            </a:extLst>
          </p:cNvPr>
          <p:cNvPicPr>
            <a:picLocks noChangeAspect="1"/>
          </p:cNvPicPr>
          <p:nvPr/>
        </p:nvPicPr>
        <p:blipFill>
          <a:blip r:embed="rId2"/>
          <a:stretch>
            <a:fillRect/>
          </a:stretch>
        </p:blipFill>
        <p:spPr>
          <a:xfrm>
            <a:off x="121380" y="462210"/>
            <a:ext cx="5777713" cy="6074703"/>
          </a:xfrm>
          <a:prstGeom prst="rect">
            <a:avLst/>
          </a:prstGeom>
        </p:spPr>
      </p:pic>
      <p:pic>
        <p:nvPicPr>
          <p:cNvPr id="7" name="Picture 6">
            <a:extLst>
              <a:ext uri="{FF2B5EF4-FFF2-40B4-BE49-F238E27FC236}">
                <a16:creationId xmlns:a16="http://schemas.microsoft.com/office/drawing/2014/main" id="{01CB01B6-71B4-0FF3-AD95-241464B3473A}"/>
              </a:ext>
            </a:extLst>
          </p:cNvPr>
          <p:cNvPicPr>
            <a:picLocks noChangeAspect="1"/>
          </p:cNvPicPr>
          <p:nvPr/>
        </p:nvPicPr>
        <p:blipFill>
          <a:blip r:embed="rId3"/>
          <a:stretch>
            <a:fillRect/>
          </a:stretch>
        </p:blipFill>
        <p:spPr>
          <a:xfrm>
            <a:off x="6360340" y="277544"/>
            <a:ext cx="5627727" cy="6074703"/>
          </a:xfrm>
          <a:prstGeom prst="rect">
            <a:avLst/>
          </a:prstGeom>
        </p:spPr>
      </p:pic>
    </p:spTree>
    <p:extLst>
      <p:ext uri="{BB962C8B-B14F-4D97-AF65-F5344CB8AC3E}">
        <p14:creationId xmlns:p14="http://schemas.microsoft.com/office/powerpoint/2010/main" val="8433856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useReducer hook</a:t>
            </a:r>
          </a:p>
        </p:txBody>
      </p:sp>
      <p:pic>
        <p:nvPicPr>
          <p:cNvPr id="18" name="Picture 17">
            <a:extLst>
              <a:ext uri="{FF2B5EF4-FFF2-40B4-BE49-F238E27FC236}">
                <a16:creationId xmlns:a16="http://schemas.microsoft.com/office/drawing/2014/main" id="{89465E20-B4DE-4D72-7D86-BA553BA4A98B}"/>
              </a:ext>
            </a:extLst>
          </p:cNvPr>
          <p:cNvPicPr>
            <a:picLocks noChangeAspect="1"/>
          </p:cNvPicPr>
          <p:nvPr/>
        </p:nvPicPr>
        <p:blipFill>
          <a:blip r:embed="rId2"/>
          <a:stretch>
            <a:fillRect/>
          </a:stretch>
        </p:blipFill>
        <p:spPr>
          <a:xfrm>
            <a:off x="121381" y="462211"/>
            <a:ext cx="5324559" cy="2054412"/>
          </a:xfrm>
          <a:prstGeom prst="rect">
            <a:avLst/>
          </a:prstGeom>
        </p:spPr>
      </p:pic>
      <p:pic>
        <p:nvPicPr>
          <p:cNvPr id="20" name="Picture 19">
            <a:extLst>
              <a:ext uri="{FF2B5EF4-FFF2-40B4-BE49-F238E27FC236}">
                <a16:creationId xmlns:a16="http://schemas.microsoft.com/office/drawing/2014/main" id="{2858FFC6-D843-7C74-007F-02148626B3E5}"/>
              </a:ext>
            </a:extLst>
          </p:cNvPr>
          <p:cNvPicPr>
            <a:picLocks noChangeAspect="1"/>
          </p:cNvPicPr>
          <p:nvPr/>
        </p:nvPicPr>
        <p:blipFill>
          <a:blip r:embed="rId3"/>
          <a:stretch>
            <a:fillRect/>
          </a:stretch>
        </p:blipFill>
        <p:spPr>
          <a:xfrm>
            <a:off x="5823132" y="78097"/>
            <a:ext cx="6312224" cy="5529684"/>
          </a:xfrm>
          <a:prstGeom prst="rect">
            <a:avLst/>
          </a:prstGeom>
        </p:spPr>
      </p:pic>
      <p:pic>
        <p:nvPicPr>
          <p:cNvPr id="22" name="Picture 21">
            <a:extLst>
              <a:ext uri="{FF2B5EF4-FFF2-40B4-BE49-F238E27FC236}">
                <a16:creationId xmlns:a16="http://schemas.microsoft.com/office/drawing/2014/main" id="{B91EB222-23F3-BADE-51AD-5782BD1CB8CA}"/>
              </a:ext>
            </a:extLst>
          </p:cNvPr>
          <p:cNvPicPr>
            <a:picLocks noChangeAspect="1"/>
          </p:cNvPicPr>
          <p:nvPr/>
        </p:nvPicPr>
        <p:blipFill>
          <a:blip r:embed="rId4"/>
          <a:stretch>
            <a:fillRect/>
          </a:stretch>
        </p:blipFill>
        <p:spPr>
          <a:xfrm>
            <a:off x="121381" y="2641389"/>
            <a:ext cx="5486400" cy="3629937"/>
          </a:xfrm>
          <a:prstGeom prst="rect">
            <a:avLst/>
          </a:prstGeom>
        </p:spPr>
      </p:pic>
    </p:spTree>
    <p:extLst>
      <p:ext uri="{BB962C8B-B14F-4D97-AF65-F5344CB8AC3E}">
        <p14:creationId xmlns:p14="http://schemas.microsoft.com/office/powerpoint/2010/main" val="13105100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useReducer hook</a:t>
            </a:r>
          </a:p>
        </p:txBody>
      </p:sp>
      <p:pic>
        <p:nvPicPr>
          <p:cNvPr id="3" name="Picture 2">
            <a:extLst>
              <a:ext uri="{FF2B5EF4-FFF2-40B4-BE49-F238E27FC236}">
                <a16:creationId xmlns:a16="http://schemas.microsoft.com/office/drawing/2014/main" id="{0783F4D9-F338-4E4D-4651-3E7CAED7FFA8}"/>
              </a:ext>
            </a:extLst>
          </p:cNvPr>
          <p:cNvPicPr>
            <a:picLocks noChangeAspect="1"/>
          </p:cNvPicPr>
          <p:nvPr/>
        </p:nvPicPr>
        <p:blipFill>
          <a:blip r:embed="rId2"/>
          <a:stretch>
            <a:fillRect/>
          </a:stretch>
        </p:blipFill>
        <p:spPr>
          <a:xfrm>
            <a:off x="121381" y="462211"/>
            <a:ext cx="3340272" cy="330217"/>
          </a:xfrm>
          <a:prstGeom prst="rect">
            <a:avLst/>
          </a:prstGeom>
        </p:spPr>
      </p:pic>
      <p:pic>
        <p:nvPicPr>
          <p:cNvPr id="5" name="Picture 4">
            <a:extLst>
              <a:ext uri="{FF2B5EF4-FFF2-40B4-BE49-F238E27FC236}">
                <a16:creationId xmlns:a16="http://schemas.microsoft.com/office/drawing/2014/main" id="{2A88B1F0-0D8A-046F-CE92-762ACD5510BD}"/>
              </a:ext>
            </a:extLst>
          </p:cNvPr>
          <p:cNvPicPr>
            <a:picLocks noChangeAspect="1"/>
          </p:cNvPicPr>
          <p:nvPr/>
        </p:nvPicPr>
        <p:blipFill>
          <a:blip r:embed="rId3"/>
          <a:stretch>
            <a:fillRect/>
          </a:stretch>
        </p:blipFill>
        <p:spPr>
          <a:xfrm>
            <a:off x="249478" y="831543"/>
            <a:ext cx="8789326" cy="5504521"/>
          </a:xfrm>
          <a:prstGeom prst="rect">
            <a:avLst/>
          </a:prstGeom>
        </p:spPr>
      </p:pic>
    </p:spTree>
    <p:extLst>
      <p:ext uri="{BB962C8B-B14F-4D97-AF65-F5344CB8AC3E}">
        <p14:creationId xmlns:p14="http://schemas.microsoft.com/office/powerpoint/2010/main" val="138688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Constructor</a:t>
            </a:r>
          </a:p>
        </p:txBody>
      </p:sp>
      <p:sp>
        <p:nvSpPr>
          <p:cNvPr id="2" name="TextBox 1">
            <a:extLst>
              <a:ext uri="{FF2B5EF4-FFF2-40B4-BE49-F238E27FC236}">
                <a16:creationId xmlns:a16="http://schemas.microsoft.com/office/drawing/2014/main" id="{DAD74503-7C80-EE0D-B170-EFFCC7B6796F}"/>
              </a:ext>
            </a:extLst>
          </p:cNvPr>
          <p:cNvSpPr txBox="1"/>
          <p:nvPr/>
        </p:nvSpPr>
        <p:spPr>
          <a:xfrm>
            <a:off x="364141" y="671966"/>
            <a:ext cx="11328850" cy="1200329"/>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A constructor is a special method that is called when an instance of a component is being created and initialized. It is used to set up the initial state and bind event handlers. The constructor is defined using the constructor() method.</a:t>
            </a:r>
          </a:p>
          <a:p>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The concept of a constructor is the same in React. The constructor in a React component is called before the component is mounted. When you implement the constructor for a React component, you need to call </a:t>
            </a:r>
            <a:r>
              <a:rPr lang="en-US" sz="1200" b="1" dirty="0">
                <a:latin typeface="Segoe UI" panose="020B0502040204020203" pitchFamily="34" charset="0"/>
                <a:cs typeface="Segoe UI" panose="020B0502040204020203" pitchFamily="34" charset="0"/>
              </a:rPr>
              <a:t>super(props) </a:t>
            </a:r>
            <a:r>
              <a:rPr lang="en-US" sz="1200" dirty="0">
                <a:latin typeface="Segoe UI" panose="020B0502040204020203" pitchFamily="34" charset="0"/>
                <a:cs typeface="Segoe UI" panose="020B0502040204020203" pitchFamily="34" charset="0"/>
              </a:rPr>
              <a:t>method before any other statement. If you do not call </a:t>
            </a:r>
            <a:r>
              <a:rPr lang="en-US" sz="1200" b="1" dirty="0">
                <a:latin typeface="Segoe UI" panose="020B0502040204020203" pitchFamily="34" charset="0"/>
                <a:cs typeface="Segoe UI" panose="020B0502040204020203" pitchFamily="34" charset="0"/>
              </a:rPr>
              <a:t>super(props) </a:t>
            </a:r>
            <a:r>
              <a:rPr lang="en-US" sz="1200" dirty="0">
                <a:latin typeface="Segoe UI" panose="020B0502040204020203" pitchFamily="34" charset="0"/>
                <a:cs typeface="Segoe UI" panose="020B0502040204020203" pitchFamily="34" charset="0"/>
              </a:rPr>
              <a:t>method, </a:t>
            </a:r>
            <a:r>
              <a:rPr lang="en-US" sz="1200" b="1" dirty="0">
                <a:latin typeface="Segoe UI" panose="020B0502040204020203" pitchFamily="34" charset="0"/>
                <a:cs typeface="Segoe UI" panose="020B0502040204020203" pitchFamily="34" charset="0"/>
              </a:rPr>
              <a:t>this.props </a:t>
            </a:r>
            <a:r>
              <a:rPr lang="en-US" sz="1200" dirty="0">
                <a:latin typeface="Segoe UI" panose="020B0502040204020203" pitchFamily="34" charset="0"/>
                <a:cs typeface="Segoe UI" panose="020B0502040204020203" pitchFamily="34" charset="0"/>
              </a:rPr>
              <a:t>will be undefined in the constructor and can lead to bugs.</a:t>
            </a:r>
          </a:p>
        </p:txBody>
      </p:sp>
      <p:pic>
        <p:nvPicPr>
          <p:cNvPr id="6" name="Picture 5">
            <a:extLst>
              <a:ext uri="{FF2B5EF4-FFF2-40B4-BE49-F238E27FC236}">
                <a16:creationId xmlns:a16="http://schemas.microsoft.com/office/drawing/2014/main" id="{46AA9831-3961-5DF1-F239-E260E7CD763B}"/>
              </a:ext>
            </a:extLst>
          </p:cNvPr>
          <p:cNvPicPr>
            <a:picLocks noChangeAspect="1"/>
          </p:cNvPicPr>
          <p:nvPr/>
        </p:nvPicPr>
        <p:blipFill>
          <a:blip r:embed="rId2"/>
          <a:stretch>
            <a:fillRect/>
          </a:stretch>
        </p:blipFill>
        <p:spPr>
          <a:xfrm>
            <a:off x="439957" y="2021965"/>
            <a:ext cx="10605671" cy="1257365"/>
          </a:xfrm>
          <a:prstGeom prst="rect">
            <a:avLst/>
          </a:prstGeom>
        </p:spPr>
      </p:pic>
      <p:pic>
        <p:nvPicPr>
          <p:cNvPr id="8" name="Picture 7">
            <a:extLst>
              <a:ext uri="{FF2B5EF4-FFF2-40B4-BE49-F238E27FC236}">
                <a16:creationId xmlns:a16="http://schemas.microsoft.com/office/drawing/2014/main" id="{A91F8AEA-40B9-ED31-6AF0-D5DAD8A7A58E}"/>
              </a:ext>
            </a:extLst>
          </p:cNvPr>
          <p:cNvPicPr>
            <a:picLocks noChangeAspect="1"/>
          </p:cNvPicPr>
          <p:nvPr/>
        </p:nvPicPr>
        <p:blipFill>
          <a:blip r:embed="rId3"/>
          <a:stretch>
            <a:fillRect/>
          </a:stretch>
        </p:blipFill>
        <p:spPr>
          <a:xfrm>
            <a:off x="364141" y="3429000"/>
            <a:ext cx="10681487" cy="2349621"/>
          </a:xfrm>
          <a:prstGeom prst="rect">
            <a:avLst/>
          </a:prstGeom>
        </p:spPr>
      </p:pic>
    </p:spTree>
    <p:extLst>
      <p:ext uri="{BB962C8B-B14F-4D97-AF65-F5344CB8AC3E}">
        <p14:creationId xmlns:p14="http://schemas.microsoft.com/office/powerpoint/2010/main" val="24583408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useReducer hook</a:t>
            </a:r>
          </a:p>
        </p:txBody>
      </p:sp>
      <p:pic>
        <p:nvPicPr>
          <p:cNvPr id="4" name="Picture 3">
            <a:extLst>
              <a:ext uri="{FF2B5EF4-FFF2-40B4-BE49-F238E27FC236}">
                <a16:creationId xmlns:a16="http://schemas.microsoft.com/office/drawing/2014/main" id="{DD266B15-2420-A58B-7D7C-8E3124B89B8A}"/>
              </a:ext>
            </a:extLst>
          </p:cNvPr>
          <p:cNvPicPr>
            <a:picLocks noChangeAspect="1"/>
          </p:cNvPicPr>
          <p:nvPr/>
        </p:nvPicPr>
        <p:blipFill>
          <a:blip r:embed="rId2"/>
          <a:stretch>
            <a:fillRect/>
          </a:stretch>
        </p:blipFill>
        <p:spPr>
          <a:xfrm>
            <a:off x="121380" y="518887"/>
            <a:ext cx="8488545" cy="5744348"/>
          </a:xfrm>
          <a:prstGeom prst="rect">
            <a:avLst/>
          </a:prstGeom>
        </p:spPr>
      </p:pic>
    </p:spTree>
    <p:extLst>
      <p:ext uri="{BB962C8B-B14F-4D97-AF65-F5344CB8AC3E}">
        <p14:creationId xmlns:p14="http://schemas.microsoft.com/office/powerpoint/2010/main" val="16569831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useReducer hook</a:t>
            </a:r>
          </a:p>
        </p:txBody>
      </p:sp>
      <p:pic>
        <p:nvPicPr>
          <p:cNvPr id="8" name="Picture 7">
            <a:extLst>
              <a:ext uri="{FF2B5EF4-FFF2-40B4-BE49-F238E27FC236}">
                <a16:creationId xmlns:a16="http://schemas.microsoft.com/office/drawing/2014/main" id="{2A08B27B-5A2B-7040-0FC6-D24B3D274DE9}"/>
              </a:ext>
            </a:extLst>
          </p:cNvPr>
          <p:cNvPicPr>
            <a:picLocks noChangeAspect="1"/>
          </p:cNvPicPr>
          <p:nvPr/>
        </p:nvPicPr>
        <p:blipFill>
          <a:blip r:embed="rId2"/>
          <a:stretch>
            <a:fillRect/>
          </a:stretch>
        </p:blipFill>
        <p:spPr>
          <a:xfrm>
            <a:off x="159142" y="563740"/>
            <a:ext cx="9632221" cy="1263715"/>
          </a:xfrm>
          <a:prstGeom prst="rect">
            <a:avLst/>
          </a:prstGeom>
        </p:spPr>
      </p:pic>
      <p:pic>
        <p:nvPicPr>
          <p:cNvPr id="10" name="Picture 9">
            <a:extLst>
              <a:ext uri="{FF2B5EF4-FFF2-40B4-BE49-F238E27FC236}">
                <a16:creationId xmlns:a16="http://schemas.microsoft.com/office/drawing/2014/main" id="{91C2C728-A6DD-6D4C-5DC0-35E2DB5EBEC0}"/>
              </a:ext>
            </a:extLst>
          </p:cNvPr>
          <p:cNvPicPr>
            <a:picLocks noChangeAspect="1"/>
          </p:cNvPicPr>
          <p:nvPr/>
        </p:nvPicPr>
        <p:blipFill>
          <a:blip r:embed="rId3"/>
          <a:stretch>
            <a:fillRect/>
          </a:stretch>
        </p:blipFill>
        <p:spPr>
          <a:xfrm>
            <a:off x="159142" y="1779178"/>
            <a:ext cx="9785970" cy="4515082"/>
          </a:xfrm>
          <a:prstGeom prst="rect">
            <a:avLst/>
          </a:prstGeom>
        </p:spPr>
      </p:pic>
    </p:spTree>
    <p:extLst>
      <p:ext uri="{BB962C8B-B14F-4D97-AF65-F5344CB8AC3E}">
        <p14:creationId xmlns:p14="http://schemas.microsoft.com/office/powerpoint/2010/main" val="20351926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Promise</a:t>
            </a:r>
          </a:p>
        </p:txBody>
      </p:sp>
      <p:pic>
        <p:nvPicPr>
          <p:cNvPr id="3" name="Picture 2">
            <a:extLst>
              <a:ext uri="{FF2B5EF4-FFF2-40B4-BE49-F238E27FC236}">
                <a16:creationId xmlns:a16="http://schemas.microsoft.com/office/drawing/2014/main" id="{5C6DB8EA-EB47-53E2-5136-4F8833E47757}"/>
              </a:ext>
            </a:extLst>
          </p:cNvPr>
          <p:cNvPicPr>
            <a:picLocks noChangeAspect="1"/>
          </p:cNvPicPr>
          <p:nvPr/>
        </p:nvPicPr>
        <p:blipFill>
          <a:blip r:embed="rId2"/>
          <a:stretch>
            <a:fillRect/>
          </a:stretch>
        </p:blipFill>
        <p:spPr>
          <a:xfrm>
            <a:off x="121381" y="549175"/>
            <a:ext cx="5740695" cy="1117784"/>
          </a:xfrm>
          <a:prstGeom prst="rect">
            <a:avLst/>
          </a:prstGeom>
        </p:spPr>
      </p:pic>
      <p:pic>
        <p:nvPicPr>
          <p:cNvPr id="5" name="Picture 4">
            <a:extLst>
              <a:ext uri="{FF2B5EF4-FFF2-40B4-BE49-F238E27FC236}">
                <a16:creationId xmlns:a16="http://schemas.microsoft.com/office/drawing/2014/main" id="{568429E8-5E58-C843-6BB1-A6B7C6FE9317}"/>
              </a:ext>
            </a:extLst>
          </p:cNvPr>
          <p:cNvPicPr>
            <a:picLocks noChangeAspect="1"/>
          </p:cNvPicPr>
          <p:nvPr/>
        </p:nvPicPr>
        <p:blipFill>
          <a:blip r:embed="rId3"/>
          <a:stretch>
            <a:fillRect/>
          </a:stretch>
        </p:blipFill>
        <p:spPr>
          <a:xfrm>
            <a:off x="83279" y="1990942"/>
            <a:ext cx="5778797" cy="3827231"/>
          </a:xfrm>
          <a:prstGeom prst="rect">
            <a:avLst/>
          </a:prstGeom>
        </p:spPr>
      </p:pic>
      <p:pic>
        <p:nvPicPr>
          <p:cNvPr id="7" name="Picture 6">
            <a:extLst>
              <a:ext uri="{FF2B5EF4-FFF2-40B4-BE49-F238E27FC236}">
                <a16:creationId xmlns:a16="http://schemas.microsoft.com/office/drawing/2014/main" id="{1A38A9C6-F723-B21E-29C5-A468BC642526}"/>
              </a:ext>
            </a:extLst>
          </p:cNvPr>
          <p:cNvPicPr>
            <a:picLocks noChangeAspect="1"/>
          </p:cNvPicPr>
          <p:nvPr/>
        </p:nvPicPr>
        <p:blipFill>
          <a:blip r:embed="rId4"/>
          <a:stretch>
            <a:fillRect/>
          </a:stretch>
        </p:blipFill>
        <p:spPr>
          <a:xfrm>
            <a:off x="6169720" y="549174"/>
            <a:ext cx="5759746" cy="5204263"/>
          </a:xfrm>
          <a:prstGeom prst="rect">
            <a:avLst/>
          </a:prstGeom>
        </p:spPr>
      </p:pic>
    </p:spTree>
    <p:extLst>
      <p:ext uri="{BB962C8B-B14F-4D97-AF65-F5344CB8AC3E}">
        <p14:creationId xmlns:p14="http://schemas.microsoft.com/office/powerpoint/2010/main" val="34768029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Promise</a:t>
            </a:r>
          </a:p>
        </p:txBody>
      </p:sp>
      <p:pic>
        <p:nvPicPr>
          <p:cNvPr id="4" name="Picture 3">
            <a:extLst>
              <a:ext uri="{FF2B5EF4-FFF2-40B4-BE49-F238E27FC236}">
                <a16:creationId xmlns:a16="http://schemas.microsoft.com/office/drawing/2014/main" id="{74C9CFA9-D246-B5B2-E326-D762464423E5}"/>
              </a:ext>
            </a:extLst>
          </p:cNvPr>
          <p:cNvPicPr>
            <a:picLocks noChangeAspect="1"/>
          </p:cNvPicPr>
          <p:nvPr/>
        </p:nvPicPr>
        <p:blipFill>
          <a:blip r:embed="rId2"/>
          <a:stretch>
            <a:fillRect/>
          </a:stretch>
        </p:blipFill>
        <p:spPr>
          <a:xfrm>
            <a:off x="121380" y="533313"/>
            <a:ext cx="7695525" cy="5446701"/>
          </a:xfrm>
          <a:prstGeom prst="rect">
            <a:avLst/>
          </a:prstGeom>
        </p:spPr>
      </p:pic>
    </p:spTree>
    <p:extLst>
      <p:ext uri="{BB962C8B-B14F-4D97-AF65-F5344CB8AC3E}">
        <p14:creationId xmlns:p14="http://schemas.microsoft.com/office/powerpoint/2010/main" val="3537137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Promise</a:t>
            </a:r>
          </a:p>
        </p:txBody>
      </p:sp>
      <p:pic>
        <p:nvPicPr>
          <p:cNvPr id="3" name="Picture 2">
            <a:extLst>
              <a:ext uri="{FF2B5EF4-FFF2-40B4-BE49-F238E27FC236}">
                <a16:creationId xmlns:a16="http://schemas.microsoft.com/office/drawing/2014/main" id="{7889F91F-FBAB-E656-435F-170C5E9F56BF}"/>
              </a:ext>
            </a:extLst>
          </p:cNvPr>
          <p:cNvPicPr>
            <a:picLocks noChangeAspect="1"/>
          </p:cNvPicPr>
          <p:nvPr/>
        </p:nvPicPr>
        <p:blipFill>
          <a:blip r:embed="rId2"/>
          <a:stretch>
            <a:fillRect/>
          </a:stretch>
        </p:blipFill>
        <p:spPr>
          <a:xfrm>
            <a:off x="121381" y="542685"/>
            <a:ext cx="5292191" cy="3390043"/>
          </a:xfrm>
          <a:prstGeom prst="rect">
            <a:avLst/>
          </a:prstGeom>
        </p:spPr>
      </p:pic>
      <p:pic>
        <p:nvPicPr>
          <p:cNvPr id="6" name="Picture 5">
            <a:extLst>
              <a:ext uri="{FF2B5EF4-FFF2-40B4-BE49-F238E27FC236}">
                <a16:creationId xmlns:a16="http://schemas.microsoft.com/office/drawing/2014/main" id="{231B390A-DF80-89FD-7E47-1DC60084F824}"/>
              </a:ext>
            </a:extLst>
          </p:cNvPr>
          <p:cNvPicPr>
            <a:picLocks noChangeAspect="1"/>
          </p:cNvPicPr>
          <p:nvPr/>
        </p:nvPicPr>
        <p:blipFill>
          <a:blip r:embed="rId3"/>
          <a:stretch>
            <a:fillRect/>
          </a:stretch>
        </p:blipFill>
        <p:spPr>
          <a:xfrm>
            <a:off x="5834358" y="462211"/>
            <a:ext cx="5936856" cy="6092338"/>
          </a:xfrm>
          <a:prstGeom prst="rect">
            <a:avLst/>
          </a:prstGeom>
        </p:spPr>
      </p:pic>
    </p:spTree>
    <p:extLst>
      <p:ext uri="{BB962C8B-B14F-4D97-AF65-F5344CB8AC3E}">
        <p14:creationId xmlns:p14="http://schemas.microsoft.com/office/powerpoint/2010/main" val="42620904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Promise</a:t>
            </a:r>
          </a:p>
        </p:txBody>
      </p:sp>
      <p:pic>
        <p:nvPicPr>
          <p:cNvPr id="4" name="Picture 3">
            <a:extLst>
              <a:ext uri="{FF2B5EF4-FFF2-40B4-BE49-F238E27FC236}">
                <a16:creationId xmlns:a16="http://schemas.microsoft.com/office/drawing/2014/main" id="{15D1B232-C285-0A6F-FF6E-639078019B30}"/>
              </a:ext>
            </a:extLst>
          </p:cNvPr>
          <p:cNvPicPr>
            <a:picLocks noChangeAspect="1"/>
          </p:cNvPicPr>
          <p:nvPr/>
        </p:nvPicPr>
        <p:blipFill>
          <a:blip r:embed="rId2"/>
          <a:stretch>
            <a:fillRect/>
          </a:stretch>
        </p:blipFill>
        <p:spPr>
          <a:xfrm>
            <a:off x="121381" y="462211"/>
            <a:ext cx="5791498" cy="5194122"/>
          </a:xfrm>
          <a:prstGeom prst="rect">
            <a:avLst/>
          </a:prstGeom>
        </p:spPr>
      </p:pic>
    </p:spTree>
    <p:extLst>
      <p:ext uri="{BB962C8B-B14F-4D97-AF65-F5344CB8AC3E}">
        <p14:creationId xmlns:p14="http://schemas.microsoft.com/office/powerpoint/2010/main" val="2007566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Constructor</a:t>
            </a:r>
          </a:p>
        </p:txBody>
      </p:sp>
      <p:pic>
        <p:nvPicPr>
          <p:cNvPr id="4" name="Picture 3">
            <a:extLst>
              <a:ext uri="{FF2B5EF4-FFF2-40B4-BE49-F238E27FC236}">
                <a16:creationId xmlns:a16="http://schemas.microsoft.com/office/drawing/2014/main" id="{5DAEC663-752C-8849-27DE-53EDF6A13F44}"/>
              </a:ext>
            </a:extLst>
          </p:cNvPr>
          <p:cNvPicPr>
            <a:picLocks noChangeAspect="1"/>
          </p:cNvPicPr>
          <p:nvPr/>
        </p:nvPicPr>
        <p:blipFill>
          <a:blip r:embed="rId2"/>
          <a:stretch>
            <a:fillRect/>
          </a:stretch>
        </p:blipFill>
        <p:spPr>
          <a:xfrm>
            <a:off x="242760" y="656175"/>
            <a:ext cx="10762407" cy="2208406"/>
          </a:xfrm>
          <a:prstGeom prst="rect">
            <a:avLst/>
          </a:prstGeom>
        </p:spPr>
      </p:pic>
      <p:pic>
        <p:nvPicPr>
          <p:cNvPr id="7" name="Picture 6">
            <a:extLst>
              <a:ext uri="{FF2B5EF4-FFF2-40B4-BE49-F238E27FC236}">
                <a16:creationId xmlns:a16="http://schemas.microsoft.com/office/drawing/2014/main" id="{6D8E4F43-05E8-E678-530A-B8866D752F5D}"/>
              </a:ext>
            </a:extLst>
          </p:cNvPr>
          <p:cNvPicPr>
            <a:picLocks noChangeAspect="1"/>
          </p:cNvPicPr>
          <p:nvPr/>
        </p:nvPicPr>
        <p:blipFill>
          <a:blip r:embed="rId3"/>
          <a:stretch>
            <a:fillRect/>
          </a:stretch>
        </p:blipFill>
        <p:spPr>
          <a:xfrm>
            <a:off x="460125" y="3601502"/>
            <a:ext cx="10343859" cy="2488252"/>
          </a:xfrm>
          <a:prstGeom prst="rect">
            <a:avLst/>
          </a:prstGeom>
        </p:spPr>
      </p:pic>
      <p:sp>
        <p:nvSpPr>
          <p:cNvPr id="9" name="TextBox 8">
            <a:extLst>
              <a:ext uri="{FF2B5EF4-FFF2-40B4-BE49-F238E27FC236}">
                <a16:creationId xmlns:a16="http://schemas.microsoft.com/office/drawing/2014/main" id="{67A71066-4DAE-DE04-D548-207CA81662E1}"/>
              </a:ext>
            </a:extLst>
          </p:cNvPr>
          <p:cNvSpPr txBox="1"/>
          <p:nvPr/>
        </p:nvSpPr>
        <p:spPr>
          <a:xfrm>
            <a:off x="525983" y="3050453"/>
            <a:ext cx="9095447" cy="461665"/>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React components have a method available to them called </a:t>
            </a:r>
            <a:r>
              <a:rPr lang="en-US" sz="1200" b="1" dirty="0">
                <a:latin typeface="Segoe UI" panose="020B0502040204020203" pitchFamily="34" charset="0"/>
                <a:cs typeface="Segoe UI" panose="020B0502040204020203" pitchFamily="34" charset="0"/>
              </a:rPr>
              <a:t>setState</a:t>
            </a:r>
            <a:r>
              <a:rPr lang="en-US" sz="1200" dirty="0">
                <a:latin typeface="Segoe UI" panose="020B0502040204020203" pitchFamily="34" charset="0"/>
                <a:cs typeface="Segoe UI" panose="020B0502040204020203" pitchFamily="34" charset="0"/>
              </a:rPr>
              <a:t> Calling "</a:t>
            </a:r>
            <a:r>
              <a:rPr lang="en-US" sz="1200" b="1" dirty="0">
                <a:latin typeface="Segoe UI" panose="020B0502040204020203" pitchFamily="34" charset="0"/>
                <a:cs typeface="Segoe UI" panose="020B0502040204020203" pitchFamily="34" charset="0"/>
              </a:rPr>
              <a:t>this.setState</a:t>
            </a:r>
            <a:r>
              <a:rPr lang="en-US" sz="1200" dirty="0">
                <a:latin typeface="Segoe UI" panose="020B0502040204020203" pitchFamily="34" charset="0"/>
                <a:cs typeface="Segoe UI" panose="020B0502040204020203" pitchFamily="34" charset="0"/>
              </a:rPr>
              <a:t>" causes React to re-render your application and update the DOM.</a:t>
            </a:r>
          </a:p>
        </p:txBody>
      </p:sp>
      <p:sp>
        <p:nvSpPr>
          <p:cNvPr id="10" name="TextBox 9">
            <a:extLst>
              <a:ext uri="{FF2B5EF4-FFF2-40B4-BE49-F238E27FC236}">
                <a16:creationId xmlns:a16="http://schemas.microsoft.com/office/drawing/2014/main" id="{FCEAD9EB-1F8A-BD7F-8218-255DACB2D9EB}"/>
              </a:ext>
            </a:extLst>
          </p:cNvPr>
          <p:cNvSpPr txBox="1"/>
          <p:nvPr/>
        </p:nvSpPr>
        <p:spPr>
          <a:xfrm>
            <a:off x="525983" y="6198648"/>
            <a:ext cx="9848007" cy="461665"/>
          </a:xfrm>
          <a:prstGeom prst="rect">
            <a:avLst/>
          </a:prstGeom>
          <a:noFill/>
        </p:spPr>
        <p:txBody>
          <a:bodyPr wrap="square" rtlCol="0">
            <a:spAutoFit/>
          </a:bodyPr>
          <a:lstStyle/>
          <a:p>
            <a:r>
              <a:rPr lang="en-US" sz="1200" b="0" i="0" dirty="0">
                <a:solidFill>
                  <a:srgbClr val="362D59"/>
                </a:solidFill>
                <a:effectLst/>
                <a:latin typeface="Segoe UI" panose="020B0502040204020203" pitchFamily="34" charset="0"/>
                <a:cs typeface="Segoe UI" panose="020B0502040204020203" pitchFamily="34" charset="0"/>
              </a:rPr>
              <a:t>The issue with doing this is that the constructor is only ever called once in the life cycle of the component. Since the props can change many times during that lifecycle, that implication is broken.</a:t>
            </a:r>
            <a:endParaRPr lang="en-US" sz="1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159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Constructor</a:t>
            </a:r>
          </a:p>
        </p:txBody>
      </p:sp>
      <p:pic>
        <p:nvPicPr>
          <p:cNvPr id="3" name="Picture 2">
            <a:extLst>
              <a:ext uri="{FF2B5EF4-FFF2-40B4-BE49-F238E27FC236}">
                <a16:creationId xmlns:a16="http://schemas.microsoft.com/office/drawing/2014/main" id="{5814625D-5DA6-FAC3-B2FF-4E9335BFFCE3}"/>
              </a:ext>
            </a:extLst>
          </p:cNvPr>
          <p:cNvPicPr>
            <a:picLocks noChangeAspect="1"/>
          </p:cNvPicPr>
          <p:nvPr/>
        </p:nvPicPr>
        <p:blipFill>
          <a:blip r:embed="rId2"/>
          <a:stretch>
            <a:fillRect/>
          </a:stretch>
        </p:blipFill>
        <p:spPr>
          <a:xfrm>
            <a:off x="242761" y="723761"/>
            <a:ext cx="10115044" cy="4317577"/>
          </a:xfrm>
          <a:prstGeom prst="rect">
            <a:avLst/>
          </a:prstGeom>
        </p:spPr>
      </p:pic>
    </p:spTree>
    <p:extLst>
      <p:ext uri="{BB962C8B-B14F-4D97-AF65-F5344CB8AC3E}">
        <p14:creationId xmlns:p14="http://schemas.microsoft.com/office/powerpoint/2010/main" val="3738279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Constructor</a:t>
            </a:r>
          </a:p>
        </p:txBody>
      </p:sp>
      <p:pic>
        <p:nvPicPr>
          <p:cNvPr id="4" name="Picture 3">
            <a:extLst>
              <a:ext uri="{FF2B5EF4-FFF2-40B4-BE49-F238E27FC236}">
                <a16:creationId xmlns:a16="http://schemas.microsoft.com/office/drawing/2014/main" id="{C50313DB-0229-592B-7CA6-002ACCD40A40}"/>
              </a:ext>
            </a:extLst>
          </p:cNvPr>
          <p:cNvPicPr>
            <a:picLocks noChangeAspect="1"/>
          </p:cNvPicPr>
          <p:nvPr/>
        </p:nvPicPr>
        <p:blipFill>
          <a:blip r:embed="rId2"/>
          <a:stretch>
            <a:fillRect/>
          </a:stretch>
        </p:blipFill>
        <p:spPr>
          <a:xfrm>
            <a:off x="183972" y="701860"/>
            <a:ext cx="5835950" cy="2654436"/>
          </a:xfrm>
          <a:prstGeom prst="rect">
            <a:avLst/>
          </a:prstGeom>
        </p:spPr>
      </p:pic>
      <p:pic>
        <p:nvPicPr>
          <p:cNvPr id="6" name="Picture 5">
            <a:extLst>
              <a:ext uri="{FF2B5EF4-FFF2-40B4-BE49-F238E27FC236}">
                <a16:creationId xmlns:a16="http://schemas.microsoft.com/office/drawing/2014/main" id="{8132D05E-669D-4ACD-EB02-41912E88D2D1}"/>
              </a:ext>
            </a:extLst>
          </p:cNvPr>
          <p:cNvPicPr>
            <a:picLocks noChangeAspect="1"/>
          </p:cNvPicPr>
          <p:nvPr/>
        </p:nvPicPr>
        <p:blipFill>
          <a:blip r:embed="rId3"/>
          <a:stretch>
            <a:fillRect/>
          </a:stretch>
        </p:blipFill>
        <p:spPr>
          <a:xfrm>
            <a:off x="6172080" y="894045"/>
            <a:ext cx="5702593" cy="2768742"/>
          </a:xfrm>
          <a:prstGeom prst="rect">
            <a:avLst/>
          </a:prstGeom>
        </p:spPr>
      </p:pic>
      <p:pic>
        <p:nvPicPr>
          <p:cNvPr id="8" name="Picture 7">
            <a:extLst>
              <a:ext uri="{FF2B5EF4-FFF2-40B4-BE49-F238E27FC236}">
                <a16:creationId xmlns:a16="http://schemas.microsoft.com/office/drawing/2014/main" id="{3C3C3954-432C-6DA7-CB48-020709B2BA10}"/>
              </a:ext>
            </a:extLst>
          </p:cNvPr>
          <p:cNvPicPr>
            <a:picLocks noChangeAspect="1"/>
          </p:cNvPicPr>
          <p:nvPr/>
        </p:nvPicPr>
        <p:blipFill>
          <a:blip r:embed="rId4"/>
          <a:stretch>
            <a:fillRect/>
          </a:stretch>
        </p:blipFill>
        <p:spPr>
          <a:xfrm>
            <a:off x="203023" y="3977978"/>
            <a:ext cx="5797848" cy="2178162"/>
          </a:xfrm>
          <a:prstGeom prst="rect">
            <a:avLst/>
          </a:prstGeom>
        </p:spPr>
      </p:pic>
      <p:pic>
        <p:nvPicPr>
          <p:cNvPr id="10" name="Picture 9">
            <a:extLst>
              <a:ext uri="{FF2B5EF4-FFF2-40B4-BE49-F238E27FC236}">
                <a16:creationId xmlns:a16="http://schemas.microsoft.com/office/drawing/2014/main" id="{F00927B8-1DAF-B3BB-5727-F809CB1E0AF7}"/>
              </a:ext>
            </a:extLst>
          </p:cNvPr>
          <p:cNvPicPr>
            <a:picLocks noChangeAspect="1"/>
          </p:cNvPicPr>
          <p:nvPr/>
        </p:nvPicPr>
        <p:blipFill>
          <a:blip r:embed="rId5"/>
          <a:stretch>
            <a:fillRect/>
          </a:stretch>
        </p:blipFill>
        <p:spPr>
          <a:xfrm>
            <a:off x="6172080" y="4086529"/>
            <a:ext cx="5797848" cy="2121009"/>
          </a:xfrm>
          <a:prstGeom prst="rect">
            <a:avLst/>
          </a:prstGeom>
        </p:spPr>
      </p:pic>
    </p:spTree>
    <p:extLst>
      <p:ext uri="{BB962C8B-B14F-4D97-AF65-F5344CB8AC3E}">
        <p14:creationId xmlns:p14="http://schemas.microsoft.com/office/powerpoint/2010/main" val="2355902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Props</a:t>
            </a:r>
          </a:p>
        </p:txBody>
      </p:sp>
      <p:pic>
        <p:nvPicPr>
          <p:cNvPr id="3" name="Picture 2">
            <a:extLst>
              <a:ext uri="{FF2B5EF4-FFF2-40B4-BE49-F238E27FC236}">
                <a16:creationId xmlns:a16="http://schemas.microsoft.com/office/drawing/2014/main" id="{CCF4CCFA-11A5-CBBF-0251-35DF77B0BFF4}"/>
              </a:ext>
            </a:extLst>
          </p:cNvPr>
          <p:cNvPicPr>
            <a:picLocks noChangeAspect="1"/>
          </p:cNvPicPr>
          <p:nvPr/>
        </p:nvPicPr>
        <p:blipFill>
          <a:blip r:embed="rId2"/>
          <a:stretch>
            <a:fillRect/>
          </a:stretch>
        </p:blipFill>
        <p:spPr>
          <a:xfrm>
            <a:off x="242761" y="634426"/>
            <a:ext cx="10098860" cy="1543129"/>
          </a:xfrm>
          <a:prstGeom prst="rect">
            <a:avLst/>
          </a:prstGeom>
        </p:spPr>
      </p:pic>
      <p:pic>
        <p:nvPicPr>
          <p:cNvPr id="7" name="Picture 6">
            <a:extLst>
              <a:ext uri="{FF2B5EF4-FFF2-40B4-BE49-F238E27FC236}">
                <a16:creationId xmlns:a16="http://schemas.microsoft.com/office/drawing/2014/main" id="{23880F35-5B36-DA7E-06E2-26F3E68068E3}"/>
              </a:ext>
            </a:extLst>
          </p:cNvPr>
          <p:cNvPicPr>
            <a:picLocks noChangeAspect="1"/>
          </p:cNvPicPr>
          <p:nvPr/>
        </p:nvPicPr>
        <p:blipFill>
          <a:blip r:embed="rId3"/>
          <a:stretch>
            <a:fillRect/>
          </a:stretch>
        </p:blipFill>
        <p:spPr>
          <a:xfrm>
            <a:off x="242760" y="2177555"/>
            <a:ext cx="10204057" cy="4388076"/>
          </a:xfrm>
          <a:prstGeom prst="rect">
            <a:avLst/>
          </a:prstGeom>
        </p:spPr>
      </p:pic>
    </p:spTree>
    <p:extLst>
      <p:ext uri="{BB962C8B-B14F-4D97-AF65-F5344CB8AC3E}">
        <p14:creationId xmlns:p14="http://schemas.microsoft.com/office/powerpoint/2010/main" val="834222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Props</a:t>
            </a:r>
          </a:p>
        </p:txBody>
      </p:sp>
      <p:pic>
        <p:nvPicPr>
          <p:cNvPr id="4" name="Picture 3">
            <a:extLst>
              <a:ext uri="{FF2B5EF4-FFF2-40B4-BE49-F238E27FC236}">
                <a16:creationId xmlns:a16="http://schemas.microsoft.com/office/drawing/2014/main" id="{01F7FBD1-ECAB-7477-BA26-3508E87F76B3}"/>
              </a:ext>
            </a:extLst>
          </p:cNvPr>
          <p:cNvPicPr>
            <a:picLocks noChangeAspect="1"/>
          </p:cNvPicPr>
          <p:nvPr/>
        </p:nvPicPr>
        <p:blipFill>
          <a:blip r:embed="rId2"/>
          <a:stretch>
            <a:fillRect/>
          </a:stretch>
        </p:blipFill>
        <p:spPr>
          <a:xfrm>
            <a:off x="242761" y="808859"/>
            <a:ext cx="9928927" cy="4673840"/>
          </a:xfrm>
          <a:prstGeom prst="rect">
            <a:avLst/>
          </a:prstGeom>
        </p:spPr>
      </p:pic>
    </p:spTree>
    <p:extLst>
      <p:ext uri="{BB962C8B-B14F-4D97-AF65-F5344CB8AC3E}">
        <p14:creationId xmlns:p14="http://schemas.microsoft.com/office/powerpoint/2010/main" val="3698525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State</a:t>
            </a:r>
          </a:p>
        </p:txBody>
      </p:sp>
      <p:sp>
        <p:nvSpPr>
          <p:cNvPr id="2" name="TextBox 1">
            <a:extLst>
              <a:ext uri="{FF2B5EF4-FFF2-40B4-BE49-F238E27FC236}">
                <a16:creationId xmlns:a16="http://schemas.microsoft.com/office/drawing/2014/main" id="{89C296A4-5E4E-18B8-AC0C-E5EA20129054}"/>
              </a:ext>
            </a:extLst>
          </p:cNvPr>
          <p:cNvSpPr txBox="1"/>
          <p:nvPr/>
        </p:nvSpPr>
        <p:spPr>
          <a:xfrm>
            <a:off x="331773" y="606903"/>
            <a:ext cx="10382082" cy="1015663"/>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State</a:t>
            </a:r>
            <a:r>
              <a:rPr lang="en-US" sz="1200" dirty="0">
                <a:latin typeface="Segoe UI" panose="020B0502040204020203" pitchFamily="34" charset="0"/>
                <a:cs typeface="Segoe UI" panose="020B0502040204020203" pitchFamily="34" charset="0"/>
              </a:rPr>
              <a:t> is a built-in feature that allows you to manage and store data within a component. It represents the current state of the component and can be updated over time, triggering re-rendering of the component and its child components.</a:t>
            </a:r>
          </a:p>
          <a:p>
            <a:endParaRPr lang="en-US" sz="1200" dirty="0">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State</a:t>
            </a:r>
            <a:r>
              <a:rPr lang="en-US" sz="1200" dirty="0">
                <a:latin typeface="Segoe UI" panose="020B0502040204020203" pitchFamily="34" charset="0"/>
                <a:cs typeface="Segoe UI" panose="020B0502040204020203" pitchFamily="34" charset="0"/>
              </a:rPr>
              <a:t> is typically used to store and manage data that can change during the lifetime of a component, such as user input, API responses, or any other dynamic data. It provides a way to keep track of the component's internal data and reflect those changes in the user interface.</a:t>
            </a:r>
          </a:p>
        </p:txBody>
      </p:sp>
      <p:pic>
        <p:nvPicPr>
          <p:cNvPr id="5" name="Picture 4">
            <a:extLst>
              <a:ext uri="{FF2B5EF4-FFF2-40B4-BE49-F238E27FC236}">
                <a16:creationId xmlns:a16="http://schemas.microsoft.com/office/drawing/2014/main" id="{0772170E-EF1F-CE69-48AB-46128B815420}"/>
              </a:ext>
            </a:extLst>
          </p:cNvPr>
          <p:cNvPicPr>
            <a:picLocks noChangeAspect="1"/>
          </p:cNvPicPr>
          <p:nvPr/>
        </p:nvPicPr>
        <p:blipFill>
          <a:blip r:embed="rId2"/>
          <a:stretch>
            <a:fillRect/>
          </a:stretch>
        </p:blipFill>
        <p:spPr>
          <a:xfrm>
            <a:off x="401394" y="1883156"/>
            <a:ext cx="9705558" cy="4807197"/>
          </a:xfrm>
          <a:prstGeom prst="rect">
            <a:avLst/>
          </a:prstGeom>
        </p:spPr>
      </p:pic>
    </p:spTree>
    <p:extLst>
      <p:ext uri="{BB962C8B-B14F-4D97-AF65-F5344CB8AC3E}">
        <p14:creationId xmlns:p14="http://schemas.microsoft.com/office/powerpoint/2010/main" val="2069945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React JS – Key Components</a:t>
            </a:r>
          </a:p>
        </p:txBody>
      </p:sp>
      <p:sp>
        <p:nvSpPr>
          <p:cNvPr id="7" name="TextBox 6">
            <a:extLst>
              <a:ext uri="{FF2B5EF4-FFF2-40B4-BE49-F238E27FC236}">
                <a16:creationId xmlns:a16="http://schemas.microsoft.com/office/drawing/2014/main" id="{083055C8-D1D2-B89D-47FB-8A5766D5AFB9}"/>
              </a:ext>
            </a:extLst>
          </p:cNvPr>
          <p:cNvSpPr txBox="1"/>
          <p:nvPr/>
        </p:nvSpPr>
        <p:spPr>
          <a:xfrm>
            <a:off x="372234" y="833480"/>
            <a:ext cx="11434046" cy="4939814"/>
          </a:xfrm>
          <a:prstGeom prst="rect">
            <a:avLst/>
          </a:prstGeom>
          <a:noFill/>
        </p:spPr>
        <p:txBody>
          <a:bodyPr wrap="square" rtlCol="0">
            <a:spAutoFit/>
          </a:bodyPr>
          <a:lstStyle/>
          <a:p>
            <a:pPr rtl="0">
              <a:buFont typeface="+mj-lt"/>
              <a:buAutoNum type="arabicPeriod"/>
            </a:pPr>
            <a:r>
              <a:rPr lang="en-US" sz="1500" b="1" dirty="0">
                <a:latin typeface="Segoe UI" panose="020B0502040204020203" pitchFamily="34" charset="0"/>
                <a:ea typeface="Verdana" panose="020B0604030504040204" pitchFamily="34" charset="0"/>
                <a:cs typeface="Segoe UI" panose="020B0502040204020203" pitchFamily="34" charset="0"/>
              </a:rPr>
              <a:t>Components</a:t>
            </a:r>
            <a:r>
              <a:rPr lang="en-US" sz="1500" dirty="0">
                <a:latin typeface="Segoe UI" panose="020B0502040204020203" pitchFamily="34" charset="0"/>
                <a:ea typeface="Verdana" panose="020B0604030504040204" pitchFamily="34" charset="0"/>
                <a:cs typeface="Segoe UI" panose="020B0502040204020203" pitchFamily="34" charset="0"/>
              </a:rPr>
              <a:t>: Building blocks of React applications that represent reusable UI elements.</a:t>
            </a:r>
          </a:p>
          <a:p>
            <a:pPr rtl="0">
              <a:buFont typeface="+mj-lt"/>
              <a:buAutoNum type="arabicPeriod"/>
            </a:pPr>
            <a:r>
              <a:rPr lang="en-US" sz="1500" b="1" dirty="0">
                <a:latin typeface="Segoe UI" panose="020B0502040204020203" pitchFamily="34" charset="0"/>
                <a:ea typeface="Verdana" panose="020B0604030504040204" pitchFamily="34" charset="0"/>
                <a:cs typeface="Segoe UI" panose="020B0502040204020203" pitchFamily="34" charset="0"/>
              </a:rPr>
              <a:t>JSX</a:t>
            </a:r>
            <a:r>
              <a:rPr lang="en-US" sz="1500" dirty="0">
                <a:latin typeface="Segoe UI" panose="020B0502040204020203" pitchFamily="34" charset="0"/>
                <a:ea typeface="Verdana" panose="020B0604030504040204" pitchFamily="34" charset="0"/>
                <a:cs typeface="Segoe UI" panose="020B0502040204020203" pitchFamily="34" charset="0"/>
              </a:rPr>
              <a:t>: A syntax extension for JavaScript that allows writing HTML-like code within JavaScript.</a:t>
            </a:r>
          </a:p>
          <a:p>
            <a:pPr rtl="0">
              <a:buFont typeface="+mj-lt"/>
              <a:buAutoNum type="arabicPeriod"/>
            </a:pPr>
            <a:r>
              <a:rPr lang="en-US" sz="1500" b="1" dirty="0">
                <a:latin typeface="Segoe UI" panose="020B0502040204020203" pitchFamily="34" charset="0"/>
                <a:ea typeface="Verdana" panose="020B0604030504040204" pitchFamily="34" charset="0"/>
                <a:cs typeface="Segoe UI" panose="020B0502040204020203" pitchFamily="34" charset="0"/>
              </a:rPr>
              <a:t>State</a:t>
            </a:r>
            <a:r>
              <a:rPr lang="en-US" sz="1500" dirty="0">
                <a:latin typeface="Segoe UI" panose="020B0502040204020203" pitchFamily="34" charset="0"/>
                <a:ea typeface="Verdana" panose="020B0604030504040204" pitchFamily="34" charset="0"/>
                <a:cs typeface="Segoe UI" panose="020B0502040204020203" pitchFamily="34" charset="0"/>
              </a:rPr>
              <a:t>: Internal data of a component that can change over time and triggers re-rendering.</a:t>
            </a:r>
          </a:p>
          <a:p>
            <a:pPr rtl="0">
              <a:buFont typeface="+mj-lt"/>
              <a:buAutoNum type="arabicPeriod"/>
            </a:pPr>
            <a:r>
              <a:rPr lang="en-US" sz="1500" b="1" dirty="0">
                <a:latin typeface="Segoe UI" panose="020B0502040204020203" pitchFamily="34" charset="0"/>
                <a:ea typeface="Verdana" panose="020B0604030504040204" pitchFamily="34" charset="0"/>
                <a:cs typeface="Segoe UI" panose="020B0502040204020203" pitchFamily="34" charset="0"/>
              </a:rPr>
              <a:t>Props</a:t>
            </a:r>
            <a:r>
              <a:rPr lang="en-US" sz="1500" dirty="0">
                <a:latin typeface="Segoe UI" panose="020B0502040204020203" pitchFamily="34" charset="0"/>
                <a:ea typeface="Verdana" panose="020B0604030504040204" pitchFamily="34" charset="0"/>
                <a:cs typeface="Segoe UI" panose="020B0502040204020203" pitchFamily="34" charset="0"/>
              </a:rPr>
              <a:t>: Properties passed from parent to child components to share data.</a:t>
            </a:r>
          </a:p>
          <a:p>
            <a:pPr rtl="0">
              <a:buFont typeface="+mj-lt"/>
              <a:buAutoNum type="arabicPeriod"/>
            </a:pPr>
            <a:r>
              <a:rPr lang="en-US" sz="1500" b="1" dirty="0">
                <a:latin typeface="Segoe UI" panose="020B0502040204020203" pitchFamily="34" charset="0"/>
                <a:ea typeface="Verdana" panose="020B0604030504040204" pitchFamily="34" charset="0"/>
                <a:cs typeface="Segoe UI" panose="020B0502040204020203" pitchFamily="34" charset="0"/>
              </a:rPr>
              <a:t>Rendering</a:t>
            </a:r>
            <a:r>
              <a:rPr lang="en-US" sz="1500" dirty="0">
                <a:latin typeface="Segoe UI" panose="020B0502040204020203" pitchFamily="34" charset="0"/>
                <a:ea typeface="Verdana" panose="020B0604030504040204" pitchFamily="34" charset="0"/>
                <a:cs typeface="Segoe UI" panose="020B0502040204020203" pitchFamily="34" charset="0"/>
              </a:rPr>
              <a:t>: The process of generating a React component's view and updating it when the state or props change.</a:t>
            </a:r>
          </a:p>
          <a:p>
            <a:pPr rtl="0">
              <a:buFont typeface="+mj-lt"/>
              <a:buAutoNum type="arabicPeriod"/>
            </a:pPr>
            <a:r>
              <a:rPr lang="en-US" sz="1500" b="1" dirty="0">
                <a:latin typeface="Segoe UI" panose="020B0502040204020203" pitchFamily="34" charset="0"/>
                <a:ea typeface="Verdana" panose="020B0604030504040204" pitchFamily="34" charset="0"/>
                <a:cs typeface="Segoe UI" panose="020B0502040204020203" pitchFamily="34" charset="0"/>
              </a:rPr>
              <a:t>Hooks</a:t>
            </a:r>
            <a:r>
              <a:rPr lang="en-US" sz="1500" dirty="0">
                <a:latin typeface="Segoe UI" panose="020B0502040204020203" pitchFamily="34" charset="0"/>
                <a:ea typeface="Verdana" panose="020B0604030504040204" pitchFamily="34" charset="0"/>
                <a:cs typeface="Segoe UI" panose="020B0502040204020203" pitchFamily="34" charset="0"/>
              </a:rPr>
              <a:t>: Functions that allow using state and other React features in functional components.</a:t>
            </a:r>
          </a:p>
          <a:p>
            <a:pPr rtl="0">
              <a:buFont typeface="+mj-lt"/>
              <a:buAutoNum type="arabicPeriod"/>
            </a:pPr>
            <a:r>
              <a:rPr lang="en-US" sz="1500" b="1" dirty="0">
                <a:latin typeface="Segoe UI" panose="020B0502040204020203" pitchFamily="34" charset="0"/>
                <a:ea typeface="Verdana" panose="020B0604030504040204" pitchFamily="34" charset="0"/>
                <a:cs typeface="Segoe UI" panose="020B0502040204020203" pitchFamily="34" charset="0"/>
              </a:rPr>
              <a:t>Lifecycle Methods</a:t>
            </a:r>
            <a:r>
              <a:rPr lang="en-US" sz="1500" dirty="0">
                <a:latin typeface="Segoe UI" panose="020B0502040204020203" pitchFamily="34" charset="0"/>
                <a:ea typeface="Verdana" panose="020B0604030504040204" pitchFamily="34" charset="0"/>
                <a:cs typeface="Segoe UI" panose="020B0502040204020203" pitchFamily="34" charset="0"/>
              </a:rPr>
              <a:t>: Methods that are invoked at different stages of a component's life, like componentDidMount and componentWillUnmount.</a:t>
            </a:r>
          </a:p>
          <a:p>
            <a:pPr rtl="0">
              <a:buFont typeface="+mj-lt"/>
              <a:buAutoNum type="arabicPeriod"/>
            </a:pPr>
            <a:r>
              <a:rPr lang="en-US" sz="1500" b="1" dirty="0">
                <a:latin typeface="Segoe UI" panose="020B0502040204020203" pitchFamily="34" charset="0"/>
                <a:ea typeface="Verdana" panose="020B0604030504040204" pitchFamily="34" charset="0"/>
                <a:cs typeface="Segoe UI" panose="020B0502040204020203" pitchFamily="34" charset="0"/>
              </a:rPr>
              <a:t>Event Handling</a:t>
            </a:r>
            <a:r>
              <a:rPr lang="en-US" sz="1500" dirty="0">
                <a:latin typeface="Segoe UI" panose="020B0502040204020203" pitchFamily="34" charset="0"/>
                <a:ea typeface="Verdana" panose="020B0604030504040204" pitchFamily="34" charset="0"/>
                <a:cs typeface="Segoe UI" panose="020B0502040204020203" pitchFamily="34" charset="0"/>
              </a:rPr>
              <a:t>: Responding to user interactions like clicks and input changes.</a:t>
            </a:r>
          </a:p>
          <a:p>
            <a:pPr rtl="0">
              <a:buFont typeface="+mj-lt"/>
              <a:buAutoNum type="arabicPeriod"/>
            </a:pPr>
            <a:r>
              <a:rPr lang="en-US" sz="1500" b="1" dirty="0">
                <a:latin typeface="Segoe UI" panose="020B0502040204020203" pitchFamily="34" charset="0"/>
                <a:ea typeface="Verdana" panose="020B0604030504040204" pitchFamily="34" charset="0"/>
                <a:cs typeface="Segoe UI" panose="020B0502040204020203" pitchFamily="34" charset="0"/>
              </a:rPr>
              <a:t>Conditional Rendering</a:t>
            </a:r>
            <a:r>
              <a:rPr lang="en-US" sz="1500" dirty="0">
                <a:latin typeface="Segoe UI" panose="020B0502040204020203" pitchFamily="34" charset="0"/>
                <a:ea typeface="Verdana" panose="020B0604030504040204" pitchFamily="34" charset="0"/>
                <a:cs typeface="Segoe UI" panose="020B0502040204020203" pitchFamily="34" charset="0"/>
              </a:rPr>
              <a:t>: Rendering different components or content based on conditions.</a:t>
            </a:r>
          </a:p>
          <a:p>
            <a:pPr rtl="0">
              <a:buFont typeface="+mj-lt"/>
              <a:buAutoNum type="arabicPeriod"/>
            </a:pPr>
            <a:r>
              <a:rPr lang="en-US" sz="1500" b="1" dirty="0">
                <a:latin typeface="Segoe UI" panose="020B0502040204020203" pitchFamily="34" charset="0"/>
                <a:ea typeface="Verdana" panose="020B0604030504040204" pitchFamily="34" charset="0"/>
                <a:cs typeface="Segoe UI" panose="020B0502040204020203" pitchFamily="34" charset="0"/>
              </a:rPr>
              <a:t>Lists and Keys</a:t>
            </a:r>
            <a:r>
              <a:rPr lang="en-US" sz="1500" dirty="0">
                <a:latin typeface="Segoe UI" panose="020B0502040204020203" pitchFamily="34" charset="0"/>
                <a:ea typeface="Verdana" panose="020B0604030504040204" pitchFamily="34" charset="0"/>
                <a:cs typeface="Segoe UI" panose="020B0502040204020203" pitchFamily="34" charset="0"/>
              </a:rPr>
              <a:t>: Rendering dynamic lists of data and assigning unique keys to optimize rendering performance.</a:t>
            </a:r>
          </a:p>
          <a:p>
            <a:pPr rtl="0">
              <a:buFont typeface="+mj-lt"/>
              <a:buAutoNum type="arabicPeriod"/>
            </a:pPr>
            <a:r>
              <a:rPr lang="en-US" sz="1500" b="1" dirty="0">
                <a:latin typeface="Segoe UI" panose="020B0502040204020203" pitchFamily="34" charset="0"/>
                <a:ea typeface="Verdana" panose="020B0604030504040204" pitchFamily="34" charset="0"/>
                <a:cs typeface="Segoe UI" panose="020B0502040204020203" pitchFamily="34" charset="0"/>
              </a:rPr>
              <a:t>Forms and Controlled Components</a:t>
            </a:r>
            <a:r>
              <a:rPr lang="en-US" sz="1500" dirty="0">
                <a:latin typeface="Segoe UI" panose="020B0502040204020203" pitchFamily="34" charset="0"/>
                <a:ea typeface="Verdana" panose="020B0604030504040204" pitchFamily="34" charset="0"/>
                <a:cs typeface="Segoe UI" panose="020B0502040204020203" pitchFamily="34" charset="0"/>
              </a:rPr>
              <a:t>: Handling form input elements and managing form state.</a:t>
            </a:r>
          </a:p>
          <a:p>
            <a:pPr rtl="0">
              <a:buFont typeface="+mj-lt"/>
              <a:buAutoNum type="arabicPeriod"/>
            </a:pPr>
            <a:r>
              <a:rPr lang="en-US" sz="1500" b="1" dirty="0">
                <a:latin typeface="Segoe UI" panose="020B0502040204020203" pitchFamily="34" charset="0"/>
                <a:ea typeface="Verdana" panose="020B0604030504040204" pitchFamily="34" charset="0"/>
                <a:cs typeface="Segoe UI" panose="020B0502040204020203" pitchFamily="34" charset="0"/>
              </a:rPr>
              <a:t>React Router</a:t>
            </a:r>
            <a:r>
              <a:rPr lang="en-US" sz="1500" dirty="0">
                <a:latin typeface="Segoe UI" panose="020B0502040204020203" pitchFamily="34" charset="0"/>
                <a:ea typeface="Verdana" panose="020B0604030504040204" pitchFamily="34" charset="0"/>
                <a:cs typeface="Segoe UI" panose="020B0502040204020203" pitchFamily="34" charset="0"/>
              </a:rPr>
              <a:t>: Library for implementing client-side routing in a React application.</a:t>
            </a:r>
          </a:p>
          <a:p>
            <a:pPr rtl="0">
              <a:buFont typeface="+mj-lt"/>
              <a:buAutoNum type="arabicPeriod"/>
            </a:pPr>
            <a:r>
              <a:rPr lang="en-US" sz="1500" b="1" dirty="0">
                <a:latin typeface="Segoe UI" panose="020B0502040204020203" pitchFamily="34" charset="0"/>
                <a:ea typeface="Verdana" panose="020B0604030504040204" pitchFamily="34" charset="0"/>
                <a:cs typeface="Segoe UI" panose="020B0502040204020203" pitchFamily="34" charset="0"/>
              </a:rPr>
              <a:t>Context API</a:t>
            </a:r>
            <a:r>
              <a:rPr lang="en-US" sz="1500" dirty="0">
                <a:latin typeface="Segoe UI" panose="020B0502040204020203" pitchFamily="34" charset="0"/>
                <a:ea typeface="Verdana" panose="020B0604030504040204" pitchFamily="34" charset="0"/>
                <a:cs typeface="Segoe UI" panose="020B0502040204020203" pitchFamily="34" charset="0"/>
              </a:rPr>
              <a:t>: Mechanism for sharing data between components without passing props explicitly.</a:t>
            </a:r>
          </a:p>
          <a:p>
            <a:pPr rtl="0">
              <a:buFont typeface="+mj-lt"/>
              <a:buAutoNum type="arabicPeriod"/>
            </a:pPr>
            <a:r>
              <a:rPr lang="en-US" sz="1500" b="1" dirty="0">
                <a:latin typeface="Segoe UI" panose="020B0502040204020203" pitchFamily="34" charset="0"/>
                <a:ea typeface="Verdana" panose="020B0604030504040204" pitchFamily="34" charset="0"/>
                <a:cs typeface="Segoe UI" panose="020B0502040204020203" pitchFamily="34" charset="0"/>
              </a:rPr>
              <a:t>Virtual DOM</a:t>
            </a:r>
            <a:r>
              <a:rPr lang="en-US" sz="1500" dirty="0">
                <a:latin typeface="Segoe UI" panose="020B0502040204020203" pitchFamily="34" charset="0"/>
                <a:ea typeface="Verdana" panose="020B0604030504040204" pitchFamily="34" charset="0"/>
                <a:cs typeface="Segoe UI" panose="020B0502040204020203" pitchFamily="34" charset="0"/>
              </a:rPr>
              <a:t>: An abstraction of the real DOM used by React for efficient updates and rendering.</a:t>
            </a:r>
          </a:p>
          <a:p>
            <a:pPr rtl="0">
              <a:buFont typeface="+mj-lt"/>
              <a:buAutoNum type="arabicPeriod"/>
            </a:pPr>
            <a:r>
              <a:rPr lang="en-US" sz="1500" b="1" dirty="0">
                <a:latin typeface="Segoe UI" panose="020B0502040204020203" pitchFamily="34" charset="0"/>
                <a:ea typeface="Verdana" panose="020B0604030504040204" pitchFamily="34" charset="0"/>
                <a:cs typeface="Segoe UI" panose="020B0502040204020203" pitchFamily="34" charset="0"/>
              </a:rPr>
              <a:t>State Management Libraries</a:t>
            </a:r>
            <a:r>
              <a:rPr lang="en-US" sz="1500" dirty="0">
                <a:latin typeface="Segoe UI" panose="020B0502040204020203" pitchFamily="34" charset="0"/>
                <a:ea typeface="Verdana" panose="020B0604030504040204" pitchFamily="34" charset="0"/>
                <a:cs typeface="Segoe UI" panose="020B0502040204020203" pitchFamily="34" charset="0"/>
              </a:rPr>
              <a:t>: Libraries like Redux and MobX used for managing global application state.</a:t>
            </a:r>
          </a:p>
          <a:p>
            <a:pPr rtl="0">
              <a:buFont typeface="+mj-lt"/>
              <a:buAutoNum type="arabicPeriod"/>
            </a:pPr>
            <a:r>
              <a:rPr lang="en-US" sz="1500" b="1" dirty="0">
                <a:latin typeface="Segoe UI" panose="020B0502040204020203" pitchFamily="34" charset="0"/>
                <a:ea typeface="Verdana" panose="020B0604030504040204" pitchFamily="34" charset="0"/>
                <a:cs typeface="Segoe UI" panose="020B0502040204020203" pitchFamily="34" charset="0"/>
              </a:rPr>
              <a:t>Error Boundaries</a:t>
            </a:r>
            <a:r>
              <a:rPr lang="en-US" sz="1500" dirty="0">
                <a:latin typeface="Segoe UI" panose="020B0502040204020203" pitchFamily="34" charset="0"/>
                <a:ea typeface="Verdana" panose="020B0604030504040204" pitchFamily="34" charset="0"/>
                <a:cs typeface="Segoe UI" panose="020B0502040204020203" pitchFamily="34" charset="0"/>
              </a:rPr>
              <a:t>: Components that catch and handle errors in their child components to prevent application crashes.</a:t>
            </a:r>
          </a:p>
          <a:p>
            <a:pPr rtl="0">
              <a:buFont typeface="+mj-lt"/>
              <a:buAutoNum type="arabicPeriod"/>
            </a:pPr>
            <a:r>
              <a:rPr lang="en-US" sz="1500" b="1" dirty="0">
                <a:latin typeface="Segoe UI" panose="020B0502040204020203" pitchFamily="34" charset="0"/>
                <a:ea typeface="Verdana" panose="020B0604030504040204" pitchFamily="34" charset="0"/>
                <a:cs typeface="Segoe UI" panose="020B0502040204020203" pitchFamily="34" charset="0"/>
              </a:rPr>
              <a:t>Fragment</a:t>
            </a:r>
            <a:r>
              <a:rPr lang="en-US" sz="1500" dirty="0">
                <a:latin typeface="Segoe UI" panose="020B0502040204020203" pitchFamily="34" charset="0"/>
                <a:ea typeface="Verdana" panose="020B0604030504040204" pitchFamily="34" charset="0"/>
                <a:cs typeface="Segoe UI" panose="020B0502040204020203" pitchFamily="34" charset="0"/>
              </a:rPr>
              <a:t>: A special component that allows returning multiple elements without an additional wrapper.</a:t>
            </a:r>
          </a:p>
          <a:p>
            <a:pPr rtl="0">
              <a:buFont typeface="+mj-lt"/>
              <a:buAutoNum type="arabicPeriod"/>
            </a:pPr>
            <a:r>
              <a:rPr lang="en-US" sz="1500" b="1" dirty="0">
                <a:latin typeface="Segoe UI" panose="020B0502040204020203" pitchFamily="34" charset="0"/>
                <a:ea typeface="Verdana" panose="020B0604030504040204" pitchFamily="34" charset="0"/>
                <a:cs typeface="Segoe UI" panose="020B0502040204020203" pitchFamily="34" charset="0"/>
              </a:rPr>
              <a:t>Higher-Order Components (HOC)</a:t>
            </a:r>
            <a:r>
              <a:rPr lang="en-US" sz="1500" dirty="0">
                <a:latin typeface="Segoe UI" panose="020B0502040204020203" pitchFamily="34" charset="0"/>
                <a:ea typeface="Verdana" panose="020B0604030504040204" pitchFamily="34" charset="0"/>
                <a:cs typeface="Segoe UI" panose="020B0502040204020203" pitchFamily="34" charset="0"/>
              </a:rPr>
              <a:t>: A pattern to reuse component logic by wrapping components with functions.</a:t>
            </a:r>
          </a:p>
          <a:p>
            <a:pPr rtl="0">
              <a:buFont typeface="+mj-lt"/>
              <a:buAutoNum type="arabicPeriod"/>
            </a:pPr>
            <a:r>
              <a:rPr lang="en-US" sz="1500" b="1" dirty="0">
                <a:latin typeface="Segoe UI" panose="020B0502040204020203" pitchFamily="34" charset="0"/>
                <a:ea typeface="Verdana" panose="020B0604030504040204" pitchFamily="34" charset="0"/>
                <a:cs typeface="Segoe UI" panose="020B0502040204020203" pitchFamily="34" charset="0"/>
              </a:rPr>
              <a:t>React.memo()</a:t>
            </a:r>
            <a:r>
              <a:rPr lang="en-US" sz="1500" dirty="0">
                <a:latin typeface="Segoe UI" panose="020B0502040204020203" pitchFamily="34" charset="0"/>
                <a:ea typeface="Verdana" panose="020B0604030504040204" pitchFamily="34" charset="0"/>
                <a:cs typeface="Segoe UI" panose="020B0502040204020203" pitchFamily="34" charset="0"/>
              </a:rPr>
              <a:t>: A function to memorize functional components and prevent unnecessary re-renders.</a:t>
            </a:r>
          </a:p>
          <a:p>
            <a:pPr rtl="0">
              <a:buFont typeface="+mj-lt"/>
              <a:buAutoNum type="arabicPeriod"/>
            </a:pPr>
            <a:r>
              <a:rPr lang="en-US" sz="1500" b="1" dirty="0">
                <a:latin typeface="Segoe UI" panose="020B0502040204020203" pitchFamily="34" charset="0"/>
                <a:ea typeface="Verdana" panose="020B0604030504040204" pitchFamily="34" charset="0"/>
                <a:cs typeface="Segoe UI" panose="020B0502040204020203" pitchFamily="34" charset="0"/>
              </a:rPr>
              <a:t>Portals</a:t>
            </a:r>
            <a:r>
              <a:rPr lang="en-US" sz="1500" dirty="0">
                <a:latin typeface="Segoe UI" panose="020B0502040204020203" pitchFamily="34" charset="0"/>
                <a:ea typeface="Verdana" panose="020B0604030504040204" pitchFamily="34" charset="0"/>
                <a:cs typeface="Segoe UI" panose="020B0502040204020203" pitchFamily="34" charset="0"/>
              </a:rPr>
              <a:t>: Mechanism to render a component's children to a different DOM node.</a:t>
            </a:r>
          </a:p>
        </p:txBody>
      </p:sp>
    </p:spTree>
    <p:extLst>
      <p:ext uri="{BB962C8B-B14F-4D97-AF65-F5344CB8AC3E}">
        <p14:creationId xmlns:p14="http://schemas.microsoft.com/office/powerpoint/2010/main" val="4279917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State</a:t>
            </a:r>
          </a:p>
        </p:txBody>
      </p:sp>
      <p:pic>
        <p:nvPicPr>
          <p:cNvPr id="4" name="Picture 3">
            <a:extLst>
              <a:ext uri="{FF2B5EF4-FFF2-40B4-BE49-F238E27FC236}">
                <a16:creationId xmlns:a16="http://schemas.microsoft.com/office/drawing/2014/main" id="{A9AAEF3B-3E31-CE98-5A44-22DFAEB5418A}"/>
              </a:ext>
            </a:extLst>
          </p:cNvPr>
          <p:cNvPicPr>
            <a:picLocks noChangeAspect="1"/>
          </p:cNvPicPr>
          <p:nvPr/>
        </p:nvPicPr>
        <p:blipFill>
          <a:blip r:embed="rId2"/>
          <a:stretch>
            <a:fillRect/>
          </a:stretch>
        </p:blipFill>
        <p:spPr>
          <a:xfrm>
            <a:off x="242760" y="837129"/>
            <a:ext cx="10365897" cy="4811112"/>
          </a:xfrm>
          <a:prstGeom prst="rect">
            <a:avLst/>
          </a:prstGeom>
        </p:spPr>
      </p:pic>
    </p:spTree>
    <p:extLst>
      <p:ext uri="{BB962C8B-B14F-4D97-AF65-F5344CB8AC3E}">
        <p14:creationId xmlns:p14="http://schemas.microsoft.com/office/powerpoint/2010/main" val="169658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State</a:t>
            </a:r>
          </a:p>
        </p:txBody>
      </p:sp>
      <p:pic>
        <p:nvPicPr>
          <p:cNvPr id="3" name="Picture 2">
            <a:extLst>
              <a:ext uri="{FF2B5EF4-FFF2-40B4-BE49-F238E27FC236}">
                <a16:creationId xmlns:a16="http://schemas.microsoft.com/office/drawing/2014/main" id="{C6C8BF79-8CB7-CAB6-186F-4A496FB14F54}"/>
              </a:ext>
            </a:extLst>
          </p:cNvPr>
          <p:cNvPicPr>
            <a:picLocks noChangeAspect="1"/>
          </p:cNvPicPr>
          <p:nvPr/>
        </p:nvPicPr>
        <p:blipFill>
          <a:blip r:embed="rId2"/>
          <a:stretch>
            <a:fillRect/>
          </a:stretch>
        </p:blipFill>
        <p:spPr>
          <a:xfrm>
            <a:off x="242761" y="678647"/>
            <a:ext cx="9597154" cy="3930852"/>
          </a:xfrm>
          <a:prstGeom prst="rect">
            <a:avLst/>
          </a:prstGeom>
        </p:spPr>
      </p:pic>
      <p:pic>
        <p:nvPicPr>
          <p:cNvPr id="6" name="Picture 5">
            <a:extLst>
              <a:ext uri="{FF2B5EF4-FFF2-40B4-BE49-F238E27FC236}">
                <a16:creationId xmlns:a16="http://schemas.microsoft.com/office/drawing/2014/main" id="{FE2FCBBF-841F-844D-679A-6A67702E0BD4}"/>
              </a:ext>
            </a:extLst>
          </p:cNvPr>
          <p:cNvPicPr>
            <a:picLocks noChangeAspect="1"/>
          </p:cNvPicPr>
          <p:nvPr/>
        </p:nvPicPr>
        <p:blipFill>
          <a:blip r:embed="rId3"/>
          <a:stretch>
            <a:fillRect/>
          </a:stretch>
        </p:blipFill>
        <p:spPr>
          <a:xfrm>
            <a:off x="322415" y="4949208"/>
            <a:ext cx="9687433" cy="1054154"/>
          </a:xfrm>
          <a:prstGeom prst="rect">
            <a:avLst/>
          </a:prstGeom>
        </p:spPr>
      </p:pic>
    </p:spTree>
    <p:extLst>
      <p:ext uri="{BB962C8B-B14F-4D97-AF65-F5344CB8AC3E}">
        <p14:creationId xmlns:p14="http://schemas.microsoft.com/office/powerpoint/2010/main" val="1043679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Prop vs State</a:t>
            </a:r>
          </a:p>
        </p:txBody>
      </p:sp>
      <p:sp>
        <p:nvSpPr>
          <p:cNvPr id="2" name="TextBox 1">
            <a:extLst>
              <a:ext uri="{FF2B5EF4-FFF2-40B4-BE49-F238E27FC236}">
                <a16:creationId xmlns:a16="http://schemas.microsoft.com/office/drawing/2014/main" id="{446FABE1-7B40-013B-2EDF-C0AC625B21DE}"/>
              </a:ext>
            </a:extLst>
          </p:cNvPr>
          <p:cNvSpPr txBox="1"/>
          <p:nvPr/>
        </p:nvSpPr>
        <p:spPr>
          <a:xfrm>
            <a:off x="323681" y="582627"/>
            <a:ext cx="11296482" cy="1384995"/>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Props:</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Props (short for properties) are used to pass data from a parent component to its child component(s).</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Props are read-only and cannot be modified by the child component.</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Props are passed down the component tree in a unidirectional flow, from parent to child.</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Props are defined by the parent component when rendering the child component.</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Props are accessed within the child component using this.props in class components or as a parameter in functional components.</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Props are useful for passing data and behavior to child components, allowing for reusable and modular code.</a:t>
            </a:r>
          </a:p>
        </p:txBody>
      </p:sp>
      <p:pic>
        <p:nvPicPr>
          <p:cNvPr id="5" name="Picture 4">
            <a:extLst>
              <a:ext uri="{FF2B5EF4-FFF2-40B4-BE49-F238E27FC236}">
                <a16:creationId xmlns:a16="http://schemas.microsoft.com/office/drawing/2014/main" id="{D0EC46DA-10B1-53C9-2D24-6431B943152F}"/>
              </a:ext>
            </a:extLst>
          </p:cNvPr>
          <p:cNvPicPr>
            <a:picLocks noChangeAspect="1"/>
          </p:cNvPicPr>
          <p:nvPr/>
        </p:nvPicPr>
        <p:blipFill>
          <a:blip r:embed="rId2"/>
          <a:stretch>
            <a:fillRect/>
          </a:stretch>
        </p:blipFill>
        <p:spPr>
          <a:xfrm>
            <a:off x="388354" y="1967622"/>
            <a:ext cx="7647037" cy="4197566"/>
          </a:xfrm>
          <a:prstGeom prst="rect">
            <a:avLst/>
          </a:prstGeom>
        </p:spPr>
      </p:pic>
      <p:sp>
        <p:nvSpPr>
          <p:cNvPr id="7" name="TextBox 6">
            <a:extLst>
              <a:ext uri="{FF2B5EF4-FFF2-40B4-BE49-F238E27FC236}">
                <a16:creationId xmlns:a16="http://schemas.microsoft.com/office/drawing/2014/main" id="{5BECB9D3-22DC-F70F-E39B-592458629B4A}"/>
              </a:ext>
            </a:extLst>
          </p:cNvPr>
          <p:cNvSpPr txBox="1"/>
          <p:nvPr/>
        </p:nvSpPr>
        <p:spPr>
          <a:xfrm>
            <a:off x="8100064" y="2802358"/>
            <a:ext cx="3002207" cy="1015663"/>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In this example, the </a:t>
            </a:r>
            <a:r>
              <a:rPr lang="en-US" sz="1200" b="1" dirty="0">
                <a:latin typeface="Segoe UI" panose="020B0502040204020203" pitchFamily="34" charset="0"/>
                <a:cs typeface="Segoe UI" panose="020B0502040204020203" pitchFamily="34" charset="0"/>
              </a:rPr>
              <a:t>ParentComponent</a:t>
            </a:r>
            <a:r>
              <a:rPr lang="en-US" sz="1200" dirty="0">
                <a:latin typeface="Segoe UI" panose="020B0502040204020203" pitchFamily="34" charset="0"/>
                <a:cs typeface="Segoe UI" panose="020B0502040204020203" pitchFamily="34" charset="0"/>
              </a:rPr>
              <a:t> passes the </a:t>
            </a:r>
            <a:r>
              <a:rPr lang="en-US" sz="1200" b="1" dirty="0">
                <a:latin typeface="Segoe UI" panose="020B0502040204020203" pitchFamily="34" charset="0"/>
                <a:cs typeface="Segoe UI" panose="020B0502040204020203" pitchFamily="34" charset="0"/>
              </a:rPr>
              <a:t>name</a:t>
            </a:r>
            <a:r>
              <a:rPr lang="en-US" sz="1200" dirty="0">
                <a:latin typeface="Segoe UI" panose="020B0502040204020203" pitchFamily="34" charset="0"/>
                <a:cs typeface="Segoe UI" panose="020B0502040204020203" pitchFamily="34" charset="0"/>
              </a:rPr>
              <a:t> </a:t>
            </a:r>
            <a:r>
              <a:rPr lang="en-US" sz="1200" b="1" dirty="0">
                <a:latin typeface="Segoe UI" panose="020B0502040204020203" pitchFamily="34" charset="0"/>
                <a:cs typeface="Segoe UI" panose="020B0502040204020203" pitchFamily="34" charset="0"/>
              </a:rPr>
              <a:t>prop</a:t>
            </a:r>
            <a:r>
              <a:rPr lang="en-US" sz="1200" dirty="0">
                <a:latin typeface="Segoe UI" panose="020B0502040204020203" pitchFamily="34" charset="0"/>
                <a:cs typeface="Segoe UI" panose="020B0502040204020203" pitchFamily="34" charset="0"/>
              </a:rPr>
              <a:t> to the </a:t>
            </a:r>
            <a:r>
              <a:rPr lang="en-US" sz="1200" b="1" dirty="0">
                <a:latin typeface="Segoe UI" panose="020B0502040204020203" pitchFamily="34" charset="0"/>
                <a:cs typeface="Segoe UI" panose="020B0502040204020203" pitchFamily="34" charset="0"/>
              </a:rPr>
              <a:t>ChildComponent</a:t>
            </a:r>
            <a:r>
              <a:rPr lang="en-US" sz="1200" dirty="0">
                <a:latin typeface="Segoe UI" panose="020B0502040204020203" pitchFamily="34" charset="0"/>
                <a:cs typeface="Segoe UI" panose="020B0502040204020203" pitchFamily="34" charset="0"/>
              </a:rPr>
              <a:t>. The </a:t>
            </a:r>
            <a:r>
              <a:rPr lang="en-US" sz="1200" b="1" dirty="0">
                <a:latin typeface="Segoe UI" panose="020B0502040204020203" pitchFamily="34" charset="0"/>
                <a:cs typeface="Segoe UI" panose="020B0502040204020203" pitchFamily="34" charset="0"/>
              </a:rPr>
              <a:t>ChildComponent</a:t>
            </a:r>
            <a:r>
              <a:rPr lang="en-US" sz="1200" dirty="0">
                <a:latin typeface="Segoe UI" panose="020B0502040204020203" pitchFamily="34" charset="0"/>
                <a:cs typeface="Segoe UI" panose="020B0502040204020203" pitchFamily="34" charset="0"/>
              </a:rPr>
              <a:t> receives the </a:t>
            </a:r>
            <a:r>
              <a:rPr lang="en-US" sz="1200" b="1" dirty="0">
                <a:latin typeface="Segoe UI" panose="020B0502040204020203" pitchFamily="34" charset="0"/>
                <a:cs typeface="Segoe UI" panose="020B0502040204020203" pitchFamily="34" charset="0"/>
              </a:rPr>
              <a:t>prop</a:t>
            </a:r>
            <a:r>
              <a:rPr lang="en-US" sz="1200" dirty="0">
                <a:latin typeface="Segoe UI" panose="020B0502040204020203" pitchFamily="34" charset="0"/>
                <a:cs typeface="Segoe UI" panose="020B0502040204020203" pitchFamily="34" charset="0"/>
              </a:rPr>
              <a:t> as an argument and displays it in the UI.</a:t>
            </a:r>
          </a:p>
        </p:txBody>
      </p:sp>
    </p:spTree>
    <p:extLst>
      <p:ext uri="{BB962C8B-B14F-4D97-AF65-F5344CB8AC3E}">
        <p14:creationId xmlns:p14="http://schemas.microsoft.com/office/powerpoint/2010/main" val="1499068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Prop vs State</a:t>
            </a:r>
          </a:p>
        </p:txBody>
      </p:sp>
      <p:sp>
        <p:nvSpPr>
          <p:cNvPr id="2" name="TextBox 1">
            <a:extLst>
              <a:ext uri="{FF2B5EF4-FFF2-40B4-BE49-F238E27FC236}">
                <a16:creationId xmlns:a16="http://schemas.microsoft.com/office/drawing/2014/main" id="{446FABE1-7B40-013B-2EDF-C0AC625B21DE}"/>
              </a:ext>
            </a:extLst>
          </p:cNvPr>
          <p:cNvSpPr txBox="1"/>
          <p:nvPr/>
        </p:nvSpPr>
        <p:spPr>
          <a:xfrm>
            <a:off x="323681" y="582627"/>
            <a:ext cx="11296482" cy="1384995"/>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State:</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State is used to manage and store data within a component.</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State is mutable and can be updated using the setState method provided by React.</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State is internal to a component and can only be accessed and modified by that component.</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State is typically used for data that can change over time, such as user input, API responses, or any other dynamic data.</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State is initialized within the component's constructor or using hooks in functional components.</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State updates trigger a re-render of the component and its child components.</a:t>
            </a:r>
          </a:p>
        </p:txBody>
      </p:sp>
      <p:sp>
        <p:nvSpPr>
          <p:cNvPr id="7" name="TextBox 6">
            <a:extLst>
              <a:ext uri="{FF2B5EF4-FFF2-40B4-BE49-F238E27FC236}">
                <a16:creationId xmlns:a16="http://schemas.microsoft.com/office/drawing/2014/main" id="{5BECB9D3-22DC-F70F-E39B-592458629B4A}"/>
              </a:ext>
            </a:extLst>
          </p:cNvPr>
          <p:cNvSpPr txBox="1"/>
          <p:nvPr/>
        </p:nvSpPr>
        <p:spPr>
          <a:xfrm>
            <a:off x="8100064" y="2802358"/>
            <a:ext cx="3609111" cy="1200329"/>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In this example, the </a:t>
            </a:r>
            <a:r>
              <a:rPr lang="en-US" sz="1200" b="1" dirty="0">
                <a:latin typeface="Segoe UI" panose="020B0502040204020203" pitchFamily="34" charset="0"/>
                <a:cs typeface="Segoe UI" panose="020B0502040204020203" pitchFamily="34" charset="0"/>
              </a:rPr>
              <a:t>Counter</a:t>
            </a:r>
            <a:r>
              <a:rPr lang="en-US" sz="1200" dirty="0">
                <a:latin typeface="Segoe UI" panose="020B0502040204020203" pitchFamily="34" charset="0"/>
                <a:cs typeface="Segoe UI" panose="020B0502040204020203" pitchFamily="34" charset="0"/>
              </a:rPr>
              <a:t> </a:t>
            </a:r>
            <a:r>
              <a:rPr lang="en-US" sz="1200" b="1" dirty="0">
                <a:latin typeface="Segoe UI" panose="020B0502040204020203" pitchFamily="34" charset="0"/>
                <a:cs typeface="Segoe UI" panose="020B0502040204020203" pitchFamily="34" charset="0"/>
              </a:rPr>
              <a:t>component</a:t>
            </a:r>
            <a:r>
              <a:rPr lang="en-US" sz="1200" dirty="0">
                <a:latin typeface="Segoe UI" panose="020B0502040204020203" pitchFamily="34" charset="0"/>
                <a:cs typeface="Segoe UI" panose="020B0502040204020203" pitchFamily="34" charset="0"/>
              </a:rPr>
              <a:t> manages the count </a:t>
            </a:r>
            <a:r>
              <a:rPr lang="en-US" sz="1200" b="1" dirty="0">
                <a:latin typeface="Segoe UI" panose="020B0502040204020203" pitchFamily="34" charset="0"/>
                <a:cs typeface="Segoe UI" panose="020B0502040204020203" pitchFamily="34" charset="0"/>
              </a:rPr>
              <a:t>state</a:t>
            </a:r>
            <a:r>
              <a:rPr lang="en-US" sz="1200" dirty="0">
                <a:latin typeface="Segoe UI" panose="020B0502040204020203" pitchFamily="34" charset="0"/>
                <a:cs typeface="Segoe UI" panose="020B0502040204020203" pitchFamily="34" charset="0"/>
              </a:rPr>
              <a:t>. Clicking the "</a:t>
            </a:r>
            <a:r>
              <a:rPr lang="en-US" sz="1200" b="1" dirty="0">
                <a:latin typeface="Segoe UI" panose="020B0502040204020203" pitchFamily="34" charset="0"/>
                <a:cs typeface="Segoe UI" panose="020B0502040204020203" pitchFamily="34" charset="0"/>
              </a:rPr>
              <a:t>Increment</a:t>
            </a:r>
            <a:r>
              <a:rPr lang="en-US" sz="1200" dirty="0">
                <a:latin typeface="Segoe UI" panose="020B0502040204020203" pitchFamily="34" charset="0"/>
                <a:cs typeface="Segoe UI" panose="020B0502040204020203" pitchFamily="34" charset="0"/>
              </a:rPr>
              <a:t>" button triggers the </a:t>
            </a:r>
            <a:r>
              <a:rPr lang="en-US" sz="1200" b="1" dirty="0">
                <a:latin typeface="Segoe UI" panose="020B0502040204020203" pitchFamily="34" charset="0"/>
                <a:cs typeface="Segoe UI" panose="020B0502040204020203" pitchFamily="34" charset="0"/>
              </a:rPr>
              <a:t>incrementCount</a:t>
            </a:r>
            <a:r>
              <a:rPr lang="en-US" sz="1200" dirty="0">
                <a:latin typeface="Segoe UI" panose="020B0502040204020203" pitchFamily="34" charset="0"/>
                <a:cs typeface="Segoe UI" panose="020B0502040204020203" pitchFamily="34" charset="0"/>
              </a:rPr>
              <a:t> </a:t>
            </a:r>
            <a:r>
              <a:rPr lang="en-US" sz="1200" b="1" dirty="0">
                <a:latin typeface="Segoe UI" panose="020B0502040204020203" pitchFamily="34" charset="0"/>
                <a:cs typeface="Segoe UI" panose="020B0502040204020203" pitchFamily="34" charset="0"/>
              </a:rPr>
              <a:t>method</a:t>
            </a:r>
            <a:r>
              <a:rPr lang="en-US" sz="1200" dirty="0">
                <a:latin typeface="Segoe UI" panose="020B0502040204020203" pitchFamily="34" charset="0"/>
                <a:cs typeface="Segoe UI" panose="020B0502040204020203" pitchFamily="34" charset="0"/>
              </a:rPr>
              <a:t>, which updates the </a:t>
            </a:r>
            <a:r>
              <a:rPr lang="en-US" sz="1200" b="1" dirty="0">
                <a:latin typeface="Segoe UI" panose="020B0502040204020203" pitchFamily="34" charset="0"/>
                <a:cs typeface="Segoe UI" panose="020B0502040204020203" pitchFamily="34" charset="0"/>
              </a:rPr>
              <a:t>state</a:t>
            </a:r>
            <a:r>
              <a:rPr lang="en-US" sz="1200" dirty="0">
                <a:latin typeface="Segoe UI" panose="020B0502040204020203" pitchFamily="34" charset="0"/>
                <a:cs typeface="Segoe UI" panose="020B0502040204020203" pitchFamily="34" charset="0"/>
              </a:rPr>
              <a:t> by incrementing the </a:t>
            </a:r>
            <a:r>
              <a:rPr lang="en-US" sz="1200" b="1" dirty="0">
                <a:latin typeface="Segoe UI" panose="020B0502040204020203" pitchFamily="34" charset="0"/>
                <a:cs typeface="Segoe UI" panose="020B0502040204020203" pitchFamily="34" charset="0"/>
              </a:rPr>
              <a:t>count</a:t>
            </a:r>
            <a:r>
              <a:rPr lang="en-US" sz="1200" dirty="0">
                <a:latin typeface="Segoe UI" panose="020B0502040204020203" pitchFamily="34" charset="0"/>
                <a:cs typeface="Segoe UI" panose="020B0502040204020203" pitchFamily="34" charset="0"/>
              </a:rPr>
              <a:t> value. The updated state is then reflected in the UI.</a:t>
            </a:r>
          </a:p>
        </p:txBody>
      </p:sp>
      <p:pic>
        <p:nvPicPr>
          <p:cNvPr id="4" name="Picture 3">
            <a:extLst>
              <a:ext uri="{FF2B5EF4-FFF2-40B4-BE49-F238E27FC236}">
                <a16:creationId xmlns:a16="http://schemas.microsoft.com/office/drawing/2014/main" id="{09746970-FBE0-6F56-9BAC-A0F7BD81F1F8}"/>
              </a:ext>
            </a:extLst>
          </p:cNvPr>
          <p:cNvPicPr>
            <a:picLocks noChangeAspect="1"/>
          </p:cNvPicPr>
          <p:nvPr/>
        </p:nvPicPr>
        <p:blipFill>
          <a:blip r:embed="rId2"/>
          <a:stretch>
            <a:fillRect/>
          </a:stretch>
        </p:blipFill>
        <p:spPr>
          <a:xfrm>
            <a:off x="482825" y="2145646"/>
            <a:ext cx="7142649" cy="3835597"/>
          </a:xfrm>
          <a:prstGeom prst="rect">
            <a:avLst/>
          </a:prstGeom>
        </p:spPr>
      </p:pic>
    </p:spTree>
    <p:extLst>
      <p:ext uri="{BB962C8B-B14F-4D97-AF65-F5344CB8AC3E}">
        <p14:creationId xmlns:p14="http://schemas.microsoft.com/office/powerpoint/2010/main" val="2920176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Prop vs State</a:t>
            </a:r>
          </a:p>
        </p:txBody>
      </p:sp>
      <p:pic>
        <p:nvPicPr>
          <p:cNvPr id="8" name="Picture 7">
            <a:extLst>
              <a:ext uri="{FF2B5EF4-FFF2-40B4-BE49-F238E27FC236}">
                <a16:creationId xmlns:a16="http://schemas.microsoft.com/office/drawing/2014/main" id="{6AC277BD-1A25-6979-5257-39565148E058}"/>
              </a:ext>
            </a:extLst>
          </p:cNvPr>
          <p:cNvPicPr>
            <a:picLocks noChangeAspect="1"/>
          </p:cNvPicPr>
          <p:nvPr/>
        </p:nvPicPr>
        <p:blipFill>
          <a:blip r:embed="rId2"/>
          <a:stretch>
            <a:fillRect/>
          </a:stretch>
        </p:blipFill>
        <p:spPr>
          <a:xfrm>
            <a:off x="337441" y="470302"/>
            <a:ext cx="10433058" cy="3542215"/>
          </a:xfrm>
          <a:prstGeom prst="rect">
            <a:avLst/>
          </a:prstGeom>
        </p:spPr>
      </p:pic>
      <p:pic>
        <p:nvPicPr>
          <p:cNvPr id="10" name="Picture 9">
            <a:extLst>
              <a:ext uri="{FF2B5EF4-FFF2-40B4-BE49-F238E27FC236}">
                <a16:creationId xmlns:a16="http://schemas.microsoft.com/office/drawing/2014/main" id="{CCA67912-4DAA-1958-26DE-82C478EA14A0}"/>
              </a:ext>
            </a:extLst>
          </p:cNvPr>
          <p:cNvPicPr>
            <a:picLocks noChangeAspect="1"/>
          </p:cNvPicPr>
          <p:nvPr/>
        </p:nvPicPr>
        <p:blipFill>
          <a:blip r:embed="rId3"/>
          <a:stretch>
            <a:fillRect/>
          </a:stretch>
        </p:blipFill>
        <p:spPr>
          <a:xfrm>
            <a:off x="337441" y="4012518"/>
            <a:ext cx="10433058" cy="2845482"/>
          </a:xfrm>
          <a:prstGeom prst="rect">
            <a:avLst/>
          </a:prstGeom>
        </p:spPr>
      </p:pic>
    </p:spTree>
    <p:extLst>
      <p:ext uri="{BB962C8B-B14F-4D97-AF65-F5344CB8AC3E}">
        <p14:creationId xmlns:p14="http://schemas.microsoft.com/office/powerpoint/2010/main" val="88547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Prop Validation</a:t>
            </a:r>
          </a:p>
        </p:txBody>
      </p:sp>
      <p:sp>
        <p:nvSpPr>
          <p:cNvPr id="2" name="TextBox 1">
            <a:extLst>
              <a:ext uri="{FF2B5EF4-FFF2-40B4-BE49-F238E27FC236}">
                <a16:creationId xmlns:a16="http://schemas.microsoft.com/office/drawing/2014/main" id="{F9350147-06EC-A478-882D-43E03885A9D9}"/>
              </a:ext>
            </a:extLst>
          </p:cNvPr>
          <p:cNvSpPr txBox="1"/>
          <p:nvPr/>
        </p:nvSpPr>
        <p:spPr>
          <a:xfrm>
            <a:off x="178025" y="712099"/>
            <a:ext cx="11086088" cy="1569660"/>
          </a:xfrm>
          <a:prstGeom prst="rect">
            <a:avLst/>
          </a:prstGeom>
          <a:noFill/>
        </p:spPr>
        <p:txBody>
          <a:bodyPr wrap="square" rtlCol="0">
            <a:spAutoFit/>
          </a:bodyPr>
          <a:lstStyle/>
          <a:p>
            <a:pPr algn="just"/>
            <a:r>
              <a:rPr lang="en-US" sz="1200" b="0" i="0" dirty="0">
                <a:solidFill>
                  <a:srgbClr val="333333"/>
                </a:solidFill>
                <a:effectLst/>
                <a:latin typeface="Segoe UI" panose="020B0502040204020203" pitchFamily="34" charset="0"/>
                <a:cs typeface="Segoe UI" panose="020B0502040204020203" pitchFamily="34" charset="0"/>
              </a:rPr>
              <a:t>Props are an important mechanism for passing the </a:t>
            </a:r>
            <a:r>
              <a:rPr lang="en-US" sz="1200" b="1" i="0" dirty="0">
                <a:solidFill>
                  <a:srgbClr val="333333"/>
                </a:solidFill>
                <a:effectLst/>
                <a:latin typeface="Segoe UI" panose="020B0502040204020203" pitchFamily="34" charset="0"/>
                <a:cs typeface="Segoe UI" panose="020B0502040204020203" pitchFamily="34" charset="0"/>
              </a:rPr>
              <a:t>read-only</a:t>
            </a:r>
            <a:r>
              <a:rPr lang="en-US" sz="1200" b="0" i="0" dirty="0">
                <a:solidFill>
                  <a:srgbClr val="333333"/>
                </a:solidFill>
                <a:effectLst/>
                <a:latin typeface="Segoe UI" panose="020B0502040204020203" pitchFamily="34" charset="0"/>
                <a:cs typeface="Segoe UI" panose="020B0502040204020203" pitchFamily="34" charset="0"/>
              </a:rPr>
              <a:t> attributes to React components. The props are usually required to use correctly in the component. If it is not used correctly, the components may not behave as expected. Hence, it is required to use </a:t>
            </a:r>
            <a:r>
              <a:rPr lang="en-US" sz="1200" b="1" i="0" dirty="0">
                <a:solidFill>
                  <a:srgbClr val="333333"/>
                </a:solidFill>
                <a:effectLst/>
                <a:latin typeface="Segoe UI" panose="020B0502040204020203" pitchFamily="34" charset="0"/>
                <a:cs typeface="Segoe UI" panose="020B0502040204020203" pitchFamily="34" charset="0"/>
              </a:rPr>
              <a:t>props validation</a:t>
            </a:r>
            <a:r>
              <a:rPr lang="en-US" sz="1200" b="0" i="0" dirty="0">
                <a:solidFill>
                  <a:srgbClr val="333333"/>
                </a:solidFill>
                <a:effectLst/>
                <a:latin typeface="Segoe UI" panose="020B0502040204020203" pitchFamily="34" charset="0"/>
                <a:cs typeface="Segoe UI" panose="020B0502040204020203" pitchFamily="34" charset="0"/>
              </a:rPr>
              <a:t> in improving react components.</a:t>
            </a:r>
          </a:p>
          <a:p>
            <a:pPr algn="just"/>
            <a:endParaRPr lang="en-US" sz="1200" b="0" i="0" dirty="0">
              <a:solidFill>
                <a:srgbClr val="333333"/>
              </a:solidFill>
              <a:effectLst/>
              <a:latin typeface="Segoe UI" panose="020B0502040204020203" pitchFamily="34" charset="0"/>
              <a:cs typeface="Segoe UI" panose="020B0502040204020203" pitchFamily="34" charset="0"/>
            </a:endParaRPr>
          </a:p>
          <a:p>
            <a:pPr algn="just"/>
            <a:r>
              <a:rPr lang="en-US" sz="1200" b="0" i="0" dirty="0">
                <a:solidFill>
                  <a:srgbClr val="333333"/>
                </a:solidFill>
                <a:effectLst/>
                <a:latin typeface="Segoe UI" panose="020B0502040204020203" pitchFamily="34" charset="0"/>
                <a:cs typeface="Segoe UI" panose="020B0502040204020203" pitchFamily="34" charset="0"/>
              </a:rPr>
              <a:t>Props validation is a tool that will help the developers to avoid future bugs and problems. It is a useful way to force the correct usage of your components. It makes your code more readable. React components used special property </a:t>
            </a:r>
            <a:r>
              <a:rPr lang="en-US" sz="1200" b="1" i="0" dirty="0">
                <a:solidFill>
                  <a:srgbClr val="333333"/>
                </a:solidFill>
                <a:effectLst/>
                <a:latin typeface="Segoe UI" panose="020B0502040204020203" pitchFamily="34" charset="0"/>
                <a:cs typeface="Segoe UI" panose="020B0502040204020203" pitchFamily="34" charset="0"/>
              </a:rPr>
              <a:t>PropTypes</a:t>
            </a:r>
            <a:r>
              <a:rPr lang="en-US" sz="1200" b="0" i="0" dirty="0">
                <a:solidFill>
                  <a:srgbClr val="333333"/>
                </a:solidFill>
                <a:effectLst/>
                <a:latin typeface="Segoe UI" panose="020B0502040204020203" pitchFamily="34" charset="0"/>
                <a:cs typeface="Segoe UI" panose="020B0502040204020203" pitchFamily="34" charset="0"/>
              </a:rPr>
              <a:t> that help you to catch bugs by validating data types of values passed through props, although it is not necessary to define components with propTypes. However, if you use propTypes with your components, it helps you to avoid unexpected bugs.</a:t>
            </a:r>
          </a:p>
          <a:p>
            <a:endParaRPr lang="en-US" sz="12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EED2DF62-DB13-8CA0-4F57-E8059BDB33C6}"/>
              </a:ext>
            </a:extLst>
          </p:cNvPr>
          <p:cNvPicPr>
            <a:picLocks noChangeAspect="1"/>
          </p:cNvPicPr>
          <p:nvPr/>
        </p:nvPicPr>
        <p:blipFill>
          <a:blip r:embed="rId2"/>
          <a:stretch>
            <a:fillRect/>
          </a:stretch>
        </p:blipFill>
        <p:spPr>
          <a:xfrm>
            <a:off x="242760" y="2330393"/>
            <a:ext cx="11191285" cy="3738634"/>
          </a:xfrm>
          <a:prstGeom prst="rect">
            <a:avLst/>
          </a:prstGeom>
        </p:spPr>
      </p:pic>
    </p:spTree>
    <p:extLst>
      <p:ext uri="{BB962C8B-B14F-4D97-AF65-F5344CB8AC3E}">
        <p14:creationId xmlns:p14="http://schemas.microsoft.com/office/powerpoint/2010/main" val="3693405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Prop Validation</a:t>
            </a:r>
          </a:p>
        </p:txBody>
      </p:sp>
      <p:pic>
        <p:nvPicPr>
          <p:cNvPr id="5" name="Picture 4">
            <a:extLst>
              <a:ext uri="{FF2B5EF4-FFF2-40B4-BE49-F238E27FC236}">
                <a16:creationId xmlns:a16="http://schemas.microsoft.com/office/drawing/2014/main" id="{1E3BA123-3FA4-8658-8EF4-F822462F11B7}"/>
              </a:ext>
            </a:extLst>
          </p:cNvPr>
          <p:cNvPicPr>
            <a:picLocks noChangeAspect="1"/>
          </p:cNvPicPr>
          <p:nvPr/>
        </p:nvPicPr>
        <p:blipFill>
          <a:blip r:embed="rId2"/>
          <a:stretch>
            <a:fillRect/>
          </a:stretch>
        </p:blipFill>
        <p:spPr>
          <a:xfrm>
            <a:off x="305075" y="732562"/>
            <a:ext cx="10206479" cy="5838171"/>
          </a:xfrm>
          <a:prstGeom prst="rect">
            <a:avLst/>
          </a:prstGeom>
        </p:spPr>
      </p:pic>
    </p:spTree>
    <p:extLst>
      <p:ext uri="{BB962C8B-B14F-4D97-AF65-F5344CB8AC3E}">
        <p14:creationId xmlns:p14="http://schemas.microsoft.com/office/powerpoint/2010/main" val="884104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Component – Controlled vs Uncontrolled</a:t>
            </a:r>
          </a:p>
        </p:txBody>
      </p:sp>
      <p:pic>
        <p:nvPicPr>
          <p:cNvPr id="3" name="Picture 2">
            <a:extLst>
              <a:ext uri="{FF2B5EF4-FFF2-40B4-BE49-F238E27FC236}">
                <a16:creationId xmlns:a16="http://schemas.microsoft.com/office/drawing/2014/main" id="{4BB51BAF-AD07-D15A-546B-B5C406C19A2E}"/>
              </a:ext>
            </a:extLst>
          </p:cNvPr>
          <p:cNvPicPr>
            <a:picLocks noChangeAspect="1"/>
          </p:cNvPicPr>
          <p:nvPr/>
        </p:nvPicPr>
        <p:blipFill>
          <a:blip r:embed="rId2"/>
          <a:stretch>
            <a:fillRect/>
          </a:stretch>
        </p:blipFill>
        <p:spPr>
          <a:xfrm>
            <a:off x="242761" y="678077"/>
            <a:ext cx="10268793" cy="2038455"/>
          </a:xfrm>
          <a:prstGeom prst="rect">
            <a:avLst/>
          </a:prstGeom>
        </p:spPr>
      </p:pic>
      <p:pic>
        <p:nvPicPr>
          <p:cNvPr id="5" name="Picture 4">
            <a:extLst>
              <a:ext uri="{FF2B5EF4-FFF2-40B4-BE49-F238E27FC236}">
                <a16:creationId xmlns:a16="http://schemas.microsoft.com/office/drawing/2014/main" id="{291951ED-3DC8-B6DC-980D-424C03B52245}"/>
              </a:ext>
            </a:extLst>
          </p:cNvPr>
          <p:cNvPicPr>
            <a:picLocks noChangeAspect="1"/>
          </p:cNvPicPr>
          <p:nvPr/>
        </p:nvPicPr>
        <p:blipFill>
          <a:blip r:embed="rId3"/>
          <a:stretch>
            <a:fillRect/>
          </a:stretch>
        </p:blipFill>
        <p:spPr>
          <a:xfrm>
            <a:off x="361350" y="2882193"/>
            <a:ext cx="7463648" cy="2800494"/>
          </a:xfrm>
          <a:prstGeom prst="rect">
            <a:avLst/>
          </a:prstGeom>
        </p:spPr>
      </p:pic>
    </p:spTree>
    <p:extLst>
      <p:ext uri="{BB962C8B-B14F-4D97-AF65-F5344CB8AC3E}">
        <p14:creationId xmlns:p14="http://schemas.microsoft.com/office/powerpoint/2010/main" val="189332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Component – Controlled vs Uncontrolled</a:t>
            </a:r>
          </a:p>
        </p:txBody>
      </p:sp>
      <p:pic>
        <p:nvPicPr>
          <p:cNvPr id="4" name="Picture 3">
            <a:extLst>
              <a:ext uri="{FF2B5EF4-FFF2-40B4-BE49-F238E27FC236}">
                <a16:creationId xmlns:a16="http://schemas.microsoft.com/office/drawing/2014/main" id="{D91E3722-31CE-EE7B-82C0-2F138CA85B05}"/>
              </a:ext>
            </a:extLst>
          </p:cNvPr>
          <p:cNvPicPr>
            <a:picLocks noChangeAspect="1"/>
          </p:cNvPicPr>
          <p:nvPr/>
        </p:nvPicPr>
        <p:blipFill>
          <a:blip r:embed="rId2"/>
          <a:stretch>
            <a:fillRect/>
          </a:stretch>
        </p:blipFill>
        <p:spPr>
          <a:xfrm>
            <a:off x="242761" y="647494"/>
            <a:ext cx="9564786" cy="1028753"/>
          </a:xfrm>
          <a:prstGeom prst="rect">
            <a:avLst/>
          </a:prstGeom>
        </p:spPr>
      </p:pic>
      <p:pic>
        <p:nvPicPr>
          <p:cNvPr id="7" name="Picture 6">
            <a:extLst>
              <a:ext uri="{FF2B5EF4-FFF2-40B4-BE49-F238E27FC236}">
                <a16:creationId xmlns:a16="http://schemas.microsoft.com/office/drawing/2014/main" id="{554F729E-5D73-AF1E-7B6B-DE0F478106F1}"/>
              </a:ext>
            </a:extLst>
          </p:cNvPr>
          <p:cNvPicPr>
            <a:picLocks noChangeAspect="1"/>
          </p:cNvPicPr>
          <p:nvPr/>
        </p:nvPicPr>
        <p:blipFill>
          <a:blip r:embed="rId3"/>
          <a:stretch>
            <a:fillRect/>
          </a:stretch>
        </p:blipFill>
        <p:spPr>
          <a:xfrm>
            <a:off x="242761" y="1789615"/>
            <a:ext cx="9241104" cy="872665"/>
          </a:xfrm>
          <a:prstGeom prst="rect">
            <a:avLst/>
          </a:prstGeom>
        </p:spPr>
      </p:pic>
      <p:pic>
        <p:nvPicPr>
          <p:cNvPr id="9" name="Picture 8">
            <a:extLst>
              <a:ext uri="{FF2B5EF4-FFF2-40B4-BE49-F238E27FC236}">
                <a16:creationId xmlns:a16="http://schemas.microsoft.com/office/drawing/2014/main" id="{CB2FA50F-18ED-1FD4-3C4A-ADD68E9BD50D}"/>
              </a:ext>
            </a:extLst>
          </p:cNvPr>
          <p:cNvPicPr>
            <a:picLocks noChangeAspect="1"/>
          </p:cNvPicPr>
          <p:nvPr/>
        </p:nvPicPr>
        <p:blipFill>
          <a:blip r:embed="rId4"/>
          <a:stretch>
            <a:fillRect/>
          </a:stretch>
        </p:blipFill>
        <p:spPr>
          <a:xfrm>
            <a:off x="532578" y="2960462"/>
            <a:ext cx="7421893" cy="3250044"/>
          </a:xfrm>
          <a:prstGeom prst="rect">
            <a:avLst/>
          </a:prstGeom>
        </p:spPr>
      </p:pic>
    </p:spTree>
    <p:extLst>
      <p:ext uri="{BB962C8B-B14F-4D97-AF65-F5344CB8AC3E}">
        <p14:creationId xmlns:p14="http://schemas.microsoft.com/office/powerpoint/2010/main" val="1697997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Component – Controlled vs Uncontrolled</a:t>
            </a:r>
          </a:p>
        </p:txBody>
      </p:sp>
      <p:pic>
        <p:nvPicPr>
          <p:cNvPr id="3" name="Picture 2">
            <a:extLst>
              <a:ext uri="{FF2B5EF4-FFF2-40B4-BE49-F238E27FC236}">
                <a16:creationId xmlns:a16="http://schemas.microsoft.com/office/drawing/2014/main" id="{FFCA269F-4124-8CB0-5762-C168403AB3CF}"/>
              </a:ext>
            </a:extLst>
          </p:cNvPr>
          <p:cNvPicPr>
            <a:picLocks noChangeAspect="1"/>
          </p:cNvPicPr>
          <p:nvPr/>
        </p:nvPicPr>
        <p:blipFill>
          <a:blip r:embed="rId2"/>
          <a:stretch>
            <a:fillRect/>
          </a:stretch>
        </p:blipFill>
        <p:spPr>
          <a:xfrm>
            <a:off x="242760" y="534515"/>
            <a:ext cx="10171689" cy="5663983"/>
          </a:xfrm>
          <a:prstGeom prst="rect">
            <a:avLst/>
          </a:prstGeom>
        </p:spPr>
      </p:pic>
    </p:spTree>
    <p:extLst>
      <p:ext uri="{BB962C8B-B14F-4D97-AF65-F5344CB8AC3E}">
        <p14:creationId xmlns:p14="http://schemas.microsoft.com/office/powerpoint/2010/main" val="1255057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React JS – Virtual DOM</a:t>
            </a:r>
          </a:p>
        </p:txBody>
      </p:sp>
      <p:sp>
        <p:nvSpPr>
          <p:cNvPr id="7" name="TextBox 6">
            <a:extLst>
              <a:ext uri="{FF2B5EF4-FFF2-40B4-BE49-F238E27FC236}">
                <a16:creationId xmlns:a16="http://schemas.microsoft.com/office/drawing/2014/main" id="{083055C8-D1D2-B89D-47FB-8A5766D5AFB9}"/>
              </a:ext>
            </a:extLst>
          </p:cNvPr>
          <p:cNvSpPr txBox="1"/>
          <p:nvPr/>
        </p:nvSpPr>
        <p:spPr>
          <a:xfrm>
            <a:off x="372234" y="833480"/>
            <a:ext cx="11434046" cy="5401479"/>
          </a:xfrm>
          <a:prstGeom prst="rect">
            <a:avLst/>
          </a:prstGeom>
          <a:noFill/>
        </p:spPr>
        <p:txBody>
          <a:bodyPr wrap="square" rtlCol="0">
            <a:spAutoFit/>
          </a:bodyPr>
          <a:lstStyle/>
          <a:p>
            <a:pPr algn="l"/>
            <a:r>
              <a:rPr lang="en-US" sz="1500" b="0" i="0" dirty="0">
                <a:solidFill>
                  <a:srgbClr val="0F172A"/>
                </a:solidFill>
                <a:effectLst/>
                <a:latin typeface="Segoe UI" panose="020B0502040204020203" pitchFamily="34" charset="0"/>
                <a:cs typeface="Segoe UI" panose="020B0502040204020203" pitchFamily="34" charset="0"/>
              </a:rPr>
              <a:t>The Virtual DOM serves as an intermediary layer between the React components and the actual browser DOM. When a React component's state or props change, React uses the Virtual DOM to efficiently update and render the UI.</a:t>
            </a:r>
          </a:p>
          <a:p>
            <a:pPr algn="l"/>
            <a:endParaRPr lang="en-US" sz="1500" b="0" i="0" dirty="0">
              <a:solidFill>
                <a:srgbClr val="0F172A"/>
              </a:solidFill>
              <a:effectLst/>
              <a:latin typeface="Segoe UI" panose="020B0502040204020203" pitchFamily="34" charset="0"/>
              <a:cs typeface="Segoe UI" panose="020B0502040204020203" pitchFamily="34" charset="0"/>
            </a:endParaRPr>
          </a:p>
          <a:p>
            <a:pPr algn="l"/>
            <a:r>
              <a:rPr lang="en-US" sz="1500" b="0" i="0" dirty="0">
                <a:solidFill>
                  <a:srgbClr val="0F172A"/>
                </a:solidFill>
                <a:effectLst/>
                <a:latin typeface="Segoe UI" panose="020B0502040204020203" pitchFamily="34" charset="0"/>
                <a:cs typeface="Segoe UI" panose="020B0502040204020203" pitchFamily="34" charset="0"/>
              </a:rPr>
              <a:t>Here's how the Virtual DOM works in React:</a:t>
            </a:r>
          </a:p>
          <a:p>
            <a:pPr algn="l"/>
            <a:endParaRPr lang="en-US" sz="1500" b="0" i="0" dirty="0">
              <a:solidFill>
                <a:srgbClr val="0F172A"/>
              </a:solidFill>
              <a:effectLst/>
              <a:latin typeface="Segoe UI" panose="020B0502040204020203" pitchFamily="34" charset="0"/>
              <a:cs typeface="Segoe UI" panose="020B0502040204020203" pitchFamily="34" charset="0"/>
            </a:endParaRPr>
          </a:p>
          <a:p>
            <a:pPr algn="l">
              <a:buFont typeface="+mj-lt"/>
              <a:buAutoNum type="arabicPeriod"/>
            </a:pPr>
            <a:r>
              <a:rPr lang="en-US" sz="1500" b="1" i="0" dirty="0">
                <a:solidFill>
                  <a:srgbClr val="0F172A"/>
                </a:solidFill>
                <a:effectLst/>
                <a:latin typeface="Segoe UI" panose="020B0502040204020203" pitchFamily="34" charset="0"/>
                <a:cs typeface="Segoe UI" panose="020B0502040204020203" pitchFamily="34" charset="0"/>
              </a:rPr>
              <a:t>Initial Render: </a:t>
            </a:r>
            <a:r>
              <a:rPr lang="en-US" sz="1500" b="0" i="0" dirty="0">
                <a:solidFill>
                  <a:srgbClr val="0F172A"/>
                </a:solidFill>
                <a:effectLst/>
                <a:latin typeface="Segoe UI" panose="020B0502040204020203" pitchFamily="34" charset="0"/>
                <a:cs typeface="Segoe UI" panose="020B0502040204020203" pitchFamily="34" charset="0"/>
              </a:rPr>
              <a:t>When a React component is first rendered, it creates a Virtual DOM representation of the component's JSX code. This Virtual DOM is a tree-like structure that represents the desired UI.</a:t>
            </a:r>
          </a:p>
          <a:p>
            <a:pPr algn="l">
              <a:buFont typeface="+mj-lt"/>
              <a:buAutoNum type="arabicPeriod"/>
            </a:pPr>
            <a:endParaRPr lang="en-US" sz="1500" b="0" i="0" dirty="0">
              <a:solidFill>
                <a:srgbClr val="0F172A"/>
              </a:solidFill>
              <a:effectLst/>
              <a:latin typeface="Segoe UI" panose="020B0502040204020203" pitchFamily="34" charset="0"/>
              <a:cs typeface="Segoe UI" panose="020B0502040204020203" pitchFamily="34" charset="0"/>
            </a:endParaRPr>
          </a:p>
          <a:p>
            <a:pPr algn="l">
              <a:buFont typeface="+mj-lt"/>
              <a:buAutoNum type="arabicPeriod"/>
            </a:pPr>
            <a:r>
              <a:rPr lang="en-US" sz="1500" b="1" i="0" dirty="0">
                <a:solidFill>
                  <a:srgbClr val="0F172A"/>
                </a:solidFill>
                <a:effectLst/>
                <a:latin typeface="Segoe UI" panose="020B0502040204020203" pitchFamily="34" charset="0"/>
                <a:cs typeface="Segoe UI" panose="020B0502040204020203" pitchFamily="34" charset="0"/>
              </a:rPr>
              <a:t>Diffing</a:t>
            </a:r>
            <a:r>
              <a:rPr lang="en-US" sz="1500" b="0" i="0" dirty="0">
                <a:solidFill>
                  <a:srgbClr val="0F172A"/>
                </a:solidFill>
                <a:effectLst/>
                <a:latin typeface="Segoe UI" panose="020B0502040204020203" pitchFamily="34" charset="0"/>
                <a:cs typeface="Segoe UI" panose="020B0502040204020203" pitchFamily="34" charset="0"/>
              </a:rPr>
              <a:t>: When a component's state or props change, React re-renders the component and creates a new Virtual DOM representation. It then performs a process called "diffing" to compare the new Virtual DOM with the previous one.</a:t>
            </a:r>
          </a:p>
          <a:p>
            <a:pPr algn="l">
              <a:buFont typeface="+mj-lt"/>
              <a:buAutoNum type="arabicPeriod"/>
            </a:pPr>
            <a:endParaRPr lang="en-US" sz="1500" b="0" i="0" dirty="0">
              <a:solidFill>
                <a:srgbClr val="0F172A"/>
              </a:solidFill>
              <a:effectLst/>
              <a:latin typeface="Segoe UI" panose="020B0502040204020203" pitchFamily="34" charset="0"/>
              <a:cs typeface="Segoe UI" panose="020B0502040204020203" pitchFamily="34" charset="0"/>
            </a:endParaRPr>
          </a:p>
          <a:p>
            <a:pPr algn="l">
              <a:buFont typeface="+mj-lt"/>
              <a:buAutoNum type="arabicPeriod"/>
            </a:pPr>
            <a:r>
              <a:rPr lang="en-US" sz="1500" b="1" i="0" dirty="0">
                <a:solidFill>
                  <a:srgbClr val="0F172A"/>
                </a:solidFill>
                <a:effectLst/>
                <a:latin typeface="Segoe UI" panose="020B0502040204020203" pitchFamily="34" charset="0"/>
                <a:cs typeface="Segoe UI" panose="020B0502040204020203" pitchFamily="34" charset="0"/>
              </a:rPr>
              <a:t>Update</a:t>
            </a:r>
            <a:r>
              <a:rPr lang="en-US" sz="1500" b="0" i="0" dirty="0">
                <a:solidFill>
                  <a:srgbClr val="0F172A"/>
                </a:solidFill>
                <a:effectLst/>
                <a:latin typeface="Segoe UI" panose="020B0502040204020203" pitchFamily="34" charset="0"/>
                <a:cs typeface="Segoe UI" panose="020B0502040204020203" pitchFamily="34" charset="0"/>
              </a:rPr>
              <a:t>: During the diffing process, React identifies the differences between the new and previous Virtual DOMs. It determines the minimal set of changes needed to update the actual DOM to reflect the new UI.</a:t>
            </a:r>
          </a:p>
          <a:p>
            <a:pPr algn="l">
              <a:buFont typeface="+mj-lt"/>
              <a:buAutoNum type="arabicPeriod"/>
            </a:pPr>
            <a:endParaRPr lang="en-US" sz="1500" b="0" i="0" dirty="0">
              <a:solidFill>
                <a:srgbClr val="0F172A"/>
              </a:solidFill>
              <a:effectLst/>
              <a:latin typeface="Segoe UI" panose="020B0502040204020203" pitchFamily="34" charset="0"/>
              <a:cs typeface="Segoe UI" panose="020B0502040204020203" pitchFamily="34" charset="0"/>
            </a:endParaRPr>
          </a:p>
          <a:p>
            <a:pPr algn="l">
              <a:buFont typeface="+mj-lt"/>
              <a:buAutoNum type="arabicPeriod"/>
            </a:pPr>
            <a:r>
              <a:rPr lang="en-US" sz="1500" b="1" i="0" dirty="0">
                <a:solidFill>
                  <a:srgbClr val="0F172A"/>
                </a:solidFill>
                <a:effectLst/>
                <a:latin typeface="Segoe UI" panose="020B0502040204020203" pitchFamily="34" charset="0"/>
                <a:cs typeface="Segoe UI" panose="020B0502040204020203" pitchFamily="34" charset="0"/>
              </a:rPr>
              <a:t>Reconciliation</a:t>
            </a:r>
            <a:r>
              <a:rPr lang="en-US" sz="1500" b="0" i="0" dirty="0">
                <a:solidFill>
                  <a:srgbClr val="0F172A"/>
                </a:solidFill>
                <a:effectLst/>
                <a:latin typeface="Segoe UI" panose="020B0502040204020203" pitchFamily="34" charset="0"/>
                <a:cs typeface="Segoe UI" panose="020B0502040204020203" pitchFamily="34" charset="0"/>
              </a:rPr>
              <a:t>: After identifying the differences, React applies the necessary updates to the actual DOM. It efficiently updates only the specific parts of the DOM that have changed, rather than re-rendering the entire UI.</a:t>
            </a:r>
          </a:p>
          <a:p>
            <a:pPr algn="l"/>
            <a:endParaRPr lang="en-US" sz="1500" b="0" i="0" dirty="0">
              <a:solidFill>
                <a:srgbClr val="0F172A"/>
              </a:solidFill>
              <a:effectLst/>
              <a:latin typeface="Segoe UI" panose="020B0502040204020203" pitchFamily="34" charset="0"/>
              <a:cs typeface="Segoe UI" panose="020B0502040204020203" pitchFamily="34" charset="0"/>
            </a:endParaRPr>
          </a:p>
          <a:p>
            <a:pPr algn="l"/>
            <a:r>
              <a:rPr lang="en-US" sz="1500" b="0" i="0" dirty="0">
                <a:solidFill>
                  <a:srgbClr val="0F172A"/>
                </a:solidFill>
                <a:effectLst/>
                <a:latin typeface="Segoe UI" panose="020B0502040204020203" pitchFamily="34" charset="0"/>
                <a:cs typeface="Segoe UI" panose="020B0502040204020203" pitchFamily="34" charset="0"/>
              </a:rPr>
              <a:t>The use of the Virtual DOM allows React to optimize rendering performance. Instead of directly manipulating the real DOM for every change, React performs updates on the Virtual DOM, which is faster and less resource-intensive. Once the updates are calculated, React applies them to the actual DOM in an optimized manner, minimizing unnecessary re-renders and improving overall efficiency.</a:t>
            </a:r>
          </a:p>
          <a:p>
            <a:pPr algn="l"/>
            <a:r>
              <a:rPr lang="en-US" sz="1500" b="0" i="0" dirty="0">
                <a:solidFill>
                  <a:srgbClr val="0F172A"/>
                </a:solidFill>
                <a:effectLst/>
                <a:latin typeface="Segoe UI" panose="020B0502040204020203" pitchFamily="34" charset="0"/>
                <a:cs typeface="Segoe UI" panose="020B0502040204020203" pitchFamily="34" charset="0"/>
              </a:rPr>
              <a:t>By using the Virtual DOM, React abstracts away the complexities of directly interacting with the browser's DOM API and provides a more efficient way to manage and update the UI.</a:t>
            </a:r>
          </a:p>
          <a:p>
            <a:endParaRPr lang="en-US" sz="15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951095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Component – Controlled vs Uncontrolled</a:t>
            </a:r>
          </a:p>
        </p:txBody>
      </p:sp>
      <p:pic>
        <p:nvPicPr>
          <p:cNvPr id="4" name="Picture 3">
            <a:extLst>
              <a:ext uri="{FF2B5EF4-FFF2-40B4-BE49-F238E27FC236}">
                <a16:creationId xmlns:a16="http://schemas.microsoft.com/office/drawing/2014/main" id="{E07C43B0-E53E-BF39-972C-809BAFA93FB9}"/>
              </a:ext>
            </a:extLst>
          </p:cNvPr>
          <p:cNvPicPr>
            <a:picLocks noChangeAspect="1"/>
          </p:cNvPicPr>
          <p:nvPr/>
        </p:nvPicPr>
        <p:blipFill>
          <a:blip r:embed="rId2"/>
          <a:stretch>
            <a:fillRect/>
          </a:stretch>
        </p:blipFill>
        <p:spPr>
          <a:xfrm>
            <a:off x="242760" y="705142"/>
            <a:ext cx="5332651" cy="5266780"/>
          </a:xfrm>
          <a:prstGeom prst="rect">
            <a:avLst/>
          </a:prstGeom>
        </p:spPr>
      </p:pic>
      <p:pic>
        <p:nvPicPr>
          <p:cNvPr id="6" name="Picture 5">
            <a:extLst>
              <a:ext uri="{FF2B5EF4-FFF2-40B4-BE49-F238E27FC236}">
                <a16:creationId xmlns:a16="http://schemas.microsoft.com/office/drawing/2014/main" id="{BAF38889-0D8B-5EAE-1396-F2B34976D656}"/>
              </a:ext>
            </a:extLst>
          </p:cNvPr>
          <p:cNvPicPr>
            <a:picLocks noChangeAspect="1"/>
          </p:cNvPicPr>
          <p:nvPr/>
        </p:nvPicPr>
        <p:blipFill>
          <a:blip r:embed="rId3"/>
          <a:stretch>
            <a:fillRect/>
          </a:stretch>
        </p:blipFill>
        <p:spPr>
          <a:xfrm>
            <a:off x="5834358" y="705142"/>
            <a:ext cx="5599687" cy="5266780"/>
          </a:xfrm>
          <a:prstGeom prst="rect">
            <a:avLst/>
          </a:prstGeom>
        </p:spPr>
      </p:pic>
    </p:spTree>
    <p:extLst>
      <p:ext uri="{BB962C8B-B14F-4D97-AF65-F5344CB8AC3E}">
        <p14:creationId xmlns:p14="http://schemas.microsoft.com/office/powerpoint/2010/main" val="849532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Component API</a:t>
            </a:r>
          </a:p>
        </p:txBody>
      </p:sp>
      <p:sp>
        <p:nvSpPr>
          <p:cNvPr id="2" name="TextBox 1">
            <a:extLst>
              <a:ext uri="{FF2B5EF4-FFF2-40B4-BE49-F238E27FC236}">
                <a16:creationId xmlns:a16="http://schemas.microsoft.com/office/drawing/2014/main" id="{B596BB62-EA49-B668-DE82-690DF2B2FDF1}"/>
              </a:ext>
            </a:extLst>
          </p:cNvPr>
          <p:cNvSpPr txBox="1"/>
          <p:nvPr/>
        </p:nvSpPr>
        <p:spPr>
          <a:xfrm>
            <a:off x="391885" y="751114"/>
            <a:ext cx="9933551" cy="1569660"/>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ReactJS component is a top-level API. It makes the code completely individual and reusable in the application. Component API refers to the set of methods and properties that are available to create and manage components.</a:t>
            </a:r>
          </a:p>
          <a:p>
            <a:r>
              <a:rPr lang="en-US" sz="1200" dirty="0">
                <a:latin typeface="Segoe UI" panose="020B0502040204020203" pitchFamily="34" charset="0"/>
                <a:cs typeface="Segoe UI" panose="020B0502040204020203" pitchFamily="34" charset="0"/>
              </a:rPr>
              <a:t>It includes various methods for:</a:t>
            </a:r>
          </a:p>
          <a:p>
            <a:r>
              <a:rPr lang="en-US" sz="1200" dirty="0">
                <a:latin typeface="Segoe UI" panose="020B0502040204020203" pitchFamily="34" charset="0"/>
                <a:cs typeface="Segoe UI" panose="020B0502040204020203" pitchFamily="34" charset="0"/>
              </a:rPr>
              <a:t>The React Component API allows users to access functions for:</a:t>
            </a:r>
          </a:p>
          <a:p>
            <a:pPr marL="171450" indent="-171450">
              <a:buFont typeface="Arial" panose="020B0604020202020204" pitchFamily="34" charset="0"/>
              <a:buChar char="•"/>
            </a:pPr>
            <a:endParaRPr lang="en-US" sz="12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State changes</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Lifecycle stages</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Rendering</a:t>
            </a:r>
          </a:p>
        </p:txBody>
      </p:sp>
      <p:pic>
        <p:nvPicPr>
          <p:cNvPr id="5" name="Picture 4">
            <a:extLst>
              <a:ext uri="{FF2B5EF4-FFF2-40B4-BE49-F238E27FC236}">
                <a16:creationId xmlns:a16="http://schemas.microsoft.com/office/drawing/2014/main" id="{5965E0E3-D471-4FEE-CC83-3F8A2D5D35E0}"/>
              </a:ext>
            </a:extLst>
          </p:cNvPr>
          <p:cNvPicPr>
            <a:picLocks noChangeAspect="1"/>
          </p:cNvPicPr>
          <p:nvPr/>
        </p:nvPicPr>
        <p:blipFill>
          <a:blip r:embed="rId2"/>
          <a:stretch>
            <a:fillRect/>
          </a:stretch>
        </p:blipFill>
        <p:spPr>
          <a:xfrm>
            <a:off x="391885" y="2601584"/>
            <a:ext cx="5887534" cy="1428249"/>
          </a:xfrm>
          <a:prstGeom prst="rect">
            <a:avLst/>
          </a:prstGeom>
        </p:spPr>
      </p:pic>
      <p:pic>
        <p:nvPicPr>
          <p:cNvPr id="8" name="Picture 7">
            <a:extLst>
              <a:ext uri="{FF2B5EF4-FFF2-40B4-BE49-F238E27FC236}">
                <a16:creationId xmlns:a16="http://schemas.microsoft.com/office/drawing/2014/main" id="{7F608B62-A546-E2DE-7670-90B3CFFF459B}"/>
              </a:ext>
            </a:extLst>
          </p:cNvPr>
          <p:cNvPicPr>
            <a:picLocks noChangeAspect="1"/>
          </p:cNvPicPr>
          <p:nvPr/>
        </p:nvPicPr>
        <p:blipFill>
          <a:blip r:embed="rId3"/>
          <a:stretch>
            <a:fillRect/>
          </a:stretch>
        </p:blipFill>
        <p:spPr>
          <a:xfrm>
            <a:off x="391885" y="4310643"/>
            <a:ext cx="10176313" cy="1778091"/>
          </a:xfrm>
          <a:prstGeom prst="rect">
            <a:avLst/>
          </a:prstGeom>
        </p:spPr>
      </p:pic>
    </p:spTree>
    <p:extLst>
      <p:ext uri="{BB962C8B-B14F-4D97-AF65-F5344CB8AC3E}">
        <p14:creationId xmlns:p14="http://schemas.microsoft.com/office/powerpoint/2010/main" val="1316034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Component API</a:t>
            </a:r>
          </a:p>
        </p:txBody>
      </p:sp>
      <p:sp>
        <p:nvSpPr>
          <p:cNvPr id="3" name="TextBox 2">
            <a:extLst>
              <a:ext uri="{FF2B5EF4-FFF2-40B4-BE49-F238E27FC236}">
                <a16:creationId xmlns:a16="http://schemas.microsoft.com/office/drawing/2014/main" id="{C8757153-E401-314A-016F-1E98EFC1DAF5}"/>
              </a:ext>
            </a:extLst>
          </p:cNvPr>
          <p:cNvSpPr txBox="1"/>
          <p:nvPr/>
        </p:nvSpPr>
        <p:spPr>
          <a:xfrm>
            <a:off x="242761" y="470303"/>
            <a:ext cx="10908064" cy="461665"/>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The function call names provide hints as to when they are called in the component lifecycle. When a component is added to the DOM, it has “mounted”. When it is removed the DOM, it is “unmounted”. A component updates when it’s props or state change.</a:t>
            </a:r>
          </a:p>
        </p:txBody>
      </p:sp>
      <p:pic>
        <p:nvPicPr>
          <p:cNvPr id="6" name="Picture 5">
            <a:extLst>
              <a:ext uri="{FF2B5EF4-FFF2-40B4-BE49-F238E27FC236}">
                <a16:creationId xmlns:a16="http://schemas.microsoft.com/office/drawing/2014/main" id="{D9E53006-A94D-1493-EA12-7162BD651F2E}"/>
              </a:ext>
            </a:extLst>
          </p:cNvPr>
          <p:cNvPicPr>
            <a:picLocks noChangeAspect="1"/>
          </p:cNvPicPr>
          <p:nvPr/>
        </p:nvPicPr>
        <p:blipFill>
          <a:blip r:embed="rId2"/>
          <a:stretch>
            <a:fillRect/>
          </a:stretch>
        </p:blipFill>
        <p:spPr>
          <a:xfrm>
            <a:off x="359036" y="1028022"/>
            <a:ext cx="5820582" cy="5729007"/>
          </a:xfrm>
          <a:prstGeom prst="rect">
            <a:avLst/>
          </a:prstGeom>
        </p:spPr>
      </p:pic>
      <p:sp>
        <p:nvSpPr>
          <p:cNvPr id="7" name="TextBox 6">
            <a:extLst>
              <a:ext uri="{FF2B5EF4-FFF2-40B4-BE49-F238E27FC236}">
                <a16:creationId xmlns:a16="http://schemas.microsoft.com/office/drawing/2014/main" id="{55FA1B70-83D1-D123-CA73-639A2D1A22CA}"/>
              </a:ext>
            </a:extLst>
          </p:cNvPr>
          <p:cNvSpPr txBox="1"/>
          <p:nvPr/>
        </p:nvSpPr>
        <p:spPr>
          <a:xfrm>
            <a:off x="6319878" y="1052632"/>
            <a:ext cx="5076115" cy="646331"/>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Function </a:t>
            </a:r>
            <a:r>
              <a:rPr lang="en-US" sz="1200" b="1" dirty="0">
                <a:latin typeface="Segoe UI" panose="020B0502040204020203" pitchFamily="34" charset="0"/>
                <a:cs typeface="Segoe UI" panose="020B0502040204020203" pitchFamily="34" charset="0"/>
              </a:rPr>
              <a:t>componentDidMount</a:t>
            </a:r>
            <a:r>
              <a:rPr lang="en-US" sz="1200" dirty="0">
                <a:latin typeface="Segoe UI" panose="020B0502040204020203" pitchFamily="34" charset="0"/>
                <a:cs typeface="Segoe UI" panose="020B0502040204020203" pitchFamily="34" charset="0"/>
              </a:rPr>
              <a:t> is called immediately after the component is added to the tree (DOM). This makes it a good place to make HTTP calls to APIs to retrieve data.</a:t>
            </a:r>
          </a:p>
        </p:txBody>
      </p:sp>
      <p:pic>
        <p:nvPicPr>
          <p:cNvPr id="11" name="Picture 10">
            <a:extLst>
              <a:ext uri="{FF2B5EF4-FFF2-40B4-BE49-F238E27FC236}">
                <a16:creationId xmlns:a16="http://schemas.microsoft.com/office/drawing/2014/main" id="{CBA59894-60A4-4918-9CC9-FCFA970558E6}"/>
              </a:ext>
            </a:extLst>
          </p:cNvPr>
          <p:cNvPicPr>
            <a:picLocks noChangeAspect="1"/>
          </p:cNvPicPr>
          <p:nvPr/>
        </p:nvPicPr>
        <p:blipFill>
          <a:blip r:embed="rId3"/>
          <a:stretch>
            <a:fillRect/>
          </a:stretch>
        </p:blipFill>
        <p:spPr>
          <a:xfrm>
            <a:off x="6319878" y="2046921"/>
            <a:ext cx="4895683" cy="2695012"/>
          </a:xfrm>
          <a:prstGeom prst="rect">
            <a:avLst/>
          </a:prstGeom>
        </p:spPr>
      </p:pic>
      <p:sp>
        <p:nvSpPr>
          <p:cNvPr id="12" name="TextBox 11">
            <a:extLst>
              <a:ext uri="{FF2B5EF4-FFF2-40B4-BE49-F238E27FC236}">
                <a16:creationId xmlns:a16="http://schemas.microsoft.com/office/drawing/2014/main" id="{DC5CA404-69B6-304B-9724-EB93032D164E}"/>
              </a:ext>
            </a:extLst>
          </p:cNvPr>
          <p:cNvSpPr txBox="1"/>
          <p:nvPr/>
        </p:nvSpPr>
        <p:spPr>
          <a:xfrm>
            <a:off x="6425074" y="4971875"/>
            <a:ext cx="5076115" cy="1200329"/>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The component:</a:t>
            </a:r>
          </a:p>
          <a:p>
            <a:endParaRPr lang="en-US" sz="12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Mounts with the name ‘Jane Doe’</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Runs the componentDidMount function</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Updates the state</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Renders the new name value to display ‘John Doe’</a:t>
            </a:r>
          </a:p>
        </p:txBody>
      </p:sp>
    </p:spTree>
    <p:extLst>
      <p:ext uri="{BB962C8B-B14F-4D97-AF65-F5344CB8AC3E}">
        <p14:creationId xmlns:p14="http://schemas.microsoft.com/office/powerpoint/2010/main" val="1972267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Component API</a:t>
            </a:r>
          </a:p>
        </p:txBody>
      </p:sp>
      <p:sp>
        <p:nvSpPr>
          <p:cNvPr id="3" name="TextBox 2">
            <a:extLst>
              <a:ext uri="{FF2B5EF4-FFF2-40B4-BE49-F238E27FC236}">
                <a16:creationId xmlns:a16="http://schemas.microsoft.com/office/drawing/2014/main" id="{C8757153-E401-314A-016F-1E98EFC1DAF5}"/>
              </a:ext>
            </a:extLst>
          </p:cNvPr>
          <p:cNvSpPr txBox="1"/>
          <p:nvPr/>
        </p:nvSpPr>
        <p:spPr>
          <a:xfrm>
            <a:off x="242761" y="470303"/>
            <a:ext cx="10908064" cy="276999"/>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The Component API in ReactJS consists of two main parts: </a:t>
            </a:r>
            <a:r>
              <a:rPr lang="en-US" sz="1200" b="1" dirty="0">
                <a:latin typeface="Segoe UI" panose="020B0502040204020203" pitchFamily="34" charset="0"/>
                <a:cs typeface="Segoe UI" panose="020B0502040204020203" pitchFamily="34" charset="0"/>
              </a:rPr>
              <a:t>lifecycle methods </a:t>
            </a:r>
            <a:r>
              <a:rPr lang="en-US" sz="1200" dirty="0">
                <a:latin typeface="Segoe UI" panose="020B0502040204020203" pitchFamily="34" charset="0"/>
                <a:cs typeface="Segoe UI" panose="020B0502040204020203" pitchFamily="34" charset="0"/>
              </a:rPr>
              <a:t>and</a:t>
            </a:r>
            <a:r>
              <a:rPr lang="en-US" sz="1200" b="1" dirty="0">
                <a:latin typeface="Segoe UI" panose="020B0502040204020203" pitchFamily="34" charset="0"/>
                <a:cs typeface="Segoe UI" panose="020B0502040204020203" pitchFamily="34" charset="0"/>
              </a:rPr>
              <a:t> state management</a:t>
            </a:r>
            <a:r>
              <a:rPr lang="en-US" sz="1200" dirty="0">
                <a:latin typeface="Segoe UI" panose="020B0502040204020203" pitchFamily="34" charset="0"/>
                <a:cs typeface="Segoe UI" panose="020B0502040204020203" pitchFamily="34" charset="0"/>
              </a:rPr>
              <a:t>.</a:t>
            </a:r>
          </a:p>
        </p:txBody>
      </p:sp>
      <p:pic>
        <p:nvPicPr>
          <p:cNvPr id="5" name="Picture 4">
            <a:extLst>
              <a:ext uri="{FF2B5EF4-FFF2-40B4-BE49-F238E27FC236}">
                <a16:creationId xmlns:a16="http://schemas.microsoft.com/office/drawing/2014/main" id="{7657EFD8-02D3-6465-8181-B315FFB51CE4}"/>
              </a:ext>
            </a:extLst>
          </p:cNvPr>
          <p:cNvPicPr>
            <a:picLocks noChangeAspect="1"/>
          </p:cNvPicPr>
          <p:nvPr/>
        </p:nvPicPr>
        <p:blipFill>
          <a:blip r:embed="rId2"/>
          <a:stretch>
            <a:fillRect/>
          </a:stretch>
        </p:blipFill>
        <p:spPr>
          <a:xfrm>
            <a:off x="242761" y="910355"/>
            <a:ext cx="6489812" cy="5029199"/>
          </a:xfrm>
          <a:prstGeom prst="rect">
            <a:avLst/>
          </a:prstGeom>
        </p:spPr>
      </p:pic>
      <p:pic>
        <p:nvPicPr>
          <p:cNvPr id="9" name="Picture 8">
            <a:extLst>
              <a:ext uri="{FF2B5EF4-FFF2-40B4-BE49-F238E27FC236}">
                <a16:creationId xmlns:a16="http://schemas.microsoft.com/office/drawing/2014/main" id="{727A2940-5E50-B786-F625-AED46A0D9D25}"/>
              </a:ext>
            </a:extLst>
          </p:cNvPr>
          <p:cNvPicPr>
            <a:picLocks noChangeAspect="1"/>
          </p:cNvPicPr>
          <p:nvPr/>
        </p:nvPicPr>
        <p:blipFill>
          <a:blip r:embed="rId3"/>
          <a:stretch>
            <a:fillRect/>
          </a:stretch>
        </p:blipFill>
        <p:spPr>
          <a:xfrm>
            <a:off x="6541800" y="747302"/>
            <a:ext cx="5650200" cy="5726326"/>
          </a:xfrm>
          <a:prstGeom prst="rect">
            <a:avLst/>
          </a:prstGeom>
        </p:spPr>
      </p:pic>
    </p:spTree>
    <p:extLst>
      <p:ext uri="{BB962C8B-B14F-4D97-AF65-F5344CB8AC3E}">
        <p14:creationId xmlns:p14="http://schemas.microsoft.com/office/powerpoint/2010/main" val="66966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Component Life Cycle</a:t>
            </a:r>
          </a:p>
        </p:txBody>
      </p:sp>
      <p:pic>
        <p:nvPicPr>
          <p:cNvPr id="4" name="Picture 3">
            <a:extLst>
              <a:ext uri="{FF2B5EF4-FFF2-40B4-BE49-F238E27FC236}">
                <a16:creationId xmlns:a16="http://schemas.microsoft.com/office/drawing/2014/main" id="{1B1CC9AC-7A8E-ADA3-202B-90C3AFB9272F}"/>
              </a:ext>
            </a:extLst>
          </p:cNvPr>
          <p:cNvPicPr>
            <a:picLocks noChangeAspect="1"/>
          </p:cNvPicPr>
          <p:nvPr/>
        </p:nvPicPr>
        <p:blipFill>
          <a:blip r:embed="rId2"/>
          <a:stretch>
            <a:fillRect/>
          </a:stretch>
        </p:blipFill>
        <p:spPr>
          <a:xfrm>
            <a:off x="124968" y="552302"/>
            <a:ext cx="10289481" cy="5338700"/>
          </a:xfrm>
          <a:prstGeom prst="rect">
            <a:avLst/>
          </a:prstGeom>
        </p:spPr>
      </p:pic>
    </p:spTree>
    <p:extLst>
      <p:ext uri="{BB962C8B-B14F-4D97-AF65-F5344CB8AC3E}">
        <p14:creationId xmlns:p14="http://schemas.microsoft.com/office/powerpoint/2010/main" val="3864952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Component Life Cycle</a:t>
            </a:r>
          </a:p>
        </p:txBody>
      </p:sp>
      <p:pic>
        <p:nvPicPr>
          <p:cNvPr id="3" name="Picture 2">
            <a:extLst>
              <a:ext uri="{FF2B5EF4-FFF2-40B4-BE49-F238E27FC236}">
                <a16:creationId xmlns:a16="http://schemas.microsoft.com/office/drawing/2014/main" id="{72A221FF-6F44-1A3A-FE79-3EF2F87058AD}"/>
              </a:ext>
            </a:extLst>
          </p:cNvPr>
          <p:cNvPicPr>
            <a:picLocks noChangeAspect="1"/>
          </p:cNvPicPr>
          <p:nvPr/>
        </p:nvPicPr>
        <p:blipFill>
          <a:blip r:embed="rId2"/>
          <a:stretch>
            <a:fillRect/>
          </a:stretch>
        </p:blipFill>
        <p:spPr>
          <a:xfrm>
            <a:off x="242761" y="613293"/>
            <a:ext cx="5106074" cy="5504286"/>
          </a:xfrm>
          <a:prstGeom prst="rect">
            <a:avLst/>
          </a:prstGeom>
        </p:spPr>
      </p:pic>
      <p:pic>
        <p:nvPicPr>
          <p:cNvPr id="6" name="Picture 5">
            <a:extLst>
              <a:ext uri="{FF2B5EF4-FFF2-40B4-BE49-F238E27FC236}">
                <a16:creationId xmlns:a16="http://schemas.microsoft.com/office/drawing/2014/main" id="{9D33EAD3-CD4F-08F1-88EA-90E1A39691F6}"/>
              </a:ext>
            </a:extLst>
          </p:cNvPr>
          <p:cNvPicPr>
            <a:picLocks noChangeAspect="1"/>
          </p:cNvPicPr>
          <p:nvPr/>
        </p:nvPicPr>
        <p:blipFill>
          <a:blip r:embed="rId3"/>
          <a:stretch>
            <a:fillRect/>
          </a:stretch>
        </p:blipFill>
        <p:spPr>
          <a:xfrm>
            <a:off x="5777712" y="534238"/>
            <a:ext cx="5745346" cy="5583341"/>
          </a:xfrm>
          <a:prstGeom prst="rect">
            <a:avLst/>
          </a:prstGeom>
        </p:spPr>
      </p:pic>
    </p:spTree>
    <p:extLst>
      <p:ext uri="{BB962C8B-B14F-4D97-AF65-F5344CB8AC3E}">
        <p14:creationId xmlns:p14="http://schemas.microsoft.com/office/powerpoint/2010/main" val="656687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Passing Data between parent and child components</a:t>
            </a:r>
          </a:p>
        </p:txBody>
      </p:sp>
      <p:pic>
        <p:nvPicPr>
          <p:cNvPr id="7" name="Picture 6">
            <a:extLst>
              <a:ext uri="{FF2B5EF4-FFF2-40B4-BE49-F238E27FC236}">
                <a16:creationId xmlns:a16="http://schemas.microsoft.com/office/drawing/2014/main" id="{E1AB8EB5-696D-8679-8ED9-36EC52F8AFCC}"/>
              </a:ext>
            </a:extLst>
          </p:cNvPr>
          <p:cNvPicPr>
            <a:picLocks noChangeAspect="1"/>
          </p:cNvPicPr>
          <p:nvPr/>
        </p:nvPicPr>
        <p:blipFill>
          <a:blip r:embed="rId2"/>
          <a:stretch>
            <a:fillRect/>
          </a:stretch>
        </p:blipFill>
        <p:spPr>
          <a:xfrm>
            <a:off x="310022" y="519949"/>
            <a:ext cx="10169163" cy="4766209"/>
          </a:xfrm>
          <a:prstGeom prst="rect">
            <a:avLst/>
          </a:prstGeom>
        </p:spPr>
      </p:pic>
      <p:pic>
        <p:nvPicPr>
          <p:cNvPr id="9" name="Picture 8">
            <a:extLst>
              <a:ext uri="{FF2B5EF4-FFF2-40B4-BE49-F238E27FC236}">
                <a16:creationId xmlns:a16="http://schemas.microsoft.com/office/drawing/2014/main" id="{E71D0295-4B40-B366-1343-D7A54EF3BAA8}"/>
              </a:ext>
            </a:extLst>
          </p:cNvPr>
          <p:cNvPicPr>
            <a:picLocks noChangeAspect="1"/>
          </p:cNvPicPr>
          <p:nvPr/>
        </p:nvPicPr>
        <p:blipFill>
          <a:blip r:embed="rId3"/>
          <a:stretch>
            <a:fillRect/>
          </a:stretch>
        </p:blipFill>
        <p:spPr>
          <a:xfrm>
            <a:off x="310021" y="5414845"/>
            <a:ext cx="10169163" cy="1180343"/>
          </a:xfrm>
          <a:prstGeom prst="rect">
            <a:avLst/>
          </a:prstGeom>
        </p:spPr>
      </p:pic>
    </p:spTree>
    <p:extLst>
      <p:ext uri="{BB962C8B-B14F-4D97-AF65-F5344CB8AC3E}">
        <p14:creationId xmlns:p14="http://schemas.microsoft.com/office/powerpoint/2010/main" val="2394972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Passing Data between parent and child components</a:t>
            </a:r>
          </a:p>
        </p:txBody>
      </p:sp>
      <p:pic>
        <p:nvPicPr>
          <p:cNvPr id="5" name="Picture 4">
            <a:extLst>
              <a:ext uri="{FF2B5EF4-FFF2-40B4-BE49-F238E27FC236}">
                <a16:creationId xmlns:a16="http://schemas.microsoft.com/office/drawing/2014/main" id="{6FDF21BA-37E4-9A6C-CF5C-688BF60E29DA}"/>
              </a:ext>
            </a:extLst>
          </p:cNvPr>
          <p:cNvPicPr>
            <a:picLocks noChangeAspect="1"/>
          </p:cNvPicPr>
          <p:nvPr/>
        </p:nvPicPr>
        <p:blipFill>
          <a:blip r:embed="rId2"/>
          <a:stretch>
            <a:fillRect/>
          </a:stretch>
        </p:blipFill>
        <p:spPr>
          <a:xfrm>
            <a:off x="242760" y="527810"/>
            <a:ext cx="10665303" cy="6330190"/>
          </a:xfrm>
          <a:prstGeom prst="rect">
            <a:avLst/>
          </a:prstGeom>
        </p:spPr>
      </p:pic>
    </p:spTree>
    <p:extLst>
      <p:ext uri="{BB962C8B-B14F-4D97-AF65-F5344CB8AC3E}">
        <p14:creationId xmlns:p14="http://schemas.microsoft.com/office/powerpoint/2010/main" val="717821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Passing Data between parent and child components</a:t>
            </a:r>
          </a:p>
        </p:txBody>
      </p:sp>
      <p:sp>
        <p:nvSpPr>
          <p:cNvPr id="2" name="TextBox 1">
            <a:extLst>
              <a:ext uri="{FF2B5EF4-FFF2-40B4-BE49-F238E27FC236}">
                <a16:creationId xmlns:a16="http://schemas.microsoft.com/office/drawing/2014/main" id="{A7C446EE-C8F7-6C78-12DB-D52A9E49070E}"/>
              </a:ext>
            </a:extLst>
          </p:cNvPr>
          <p:cNvSpPr txBox="1"/>
          <p:nvPr/>
        </p:nvSpPr>
        <p:spPr>
          <a:xfrm>
            <a:off x="364142" y="558350"/>
            <a:ext cx="11110364" cy="1015663"/>
          </a:xfrm>
          <a:prstGeom prst="rect">
            <a:avLst/>
          </a:prstGeom>
          <a:noFill/>
        </p:spPr>
        <p:txBody>
          <a:bodyPr wrap="square" rtlCol="0">
            <a:spAutoFit/>
          </a:bodyPr>
          <a:lstStyle/>
          <a:p>
            <a:r>
              <a:rPr lang="en-US" sz="1200" b="0" i="0" dirty="0">
                <a:solidFill>
                  <a:srgbClr val="1C1E21"/>
                </a:solidFill>
                <a:effectLst/>
                <a:latin typeface="Segoe UI" panose="020B0502040204020203" pitchFamily="34" charset="0"/>
                <a:cs typeface="Segoe UI" panose="020B0502040204020203" pitchFamily="34" charset="0"/>
              </a:rPr>
              <a:t>While props are great for passing data from a parent component to a child component, there are certain situations where you may want to share data across multiple components without passing props down the component tree. This is where the Context API and state come into play.</a:t>
            </a:r>
          </a:p>
          <a:p>
            <a:endParaRPr lang="en-US" sz="1200" b="0" i="0" dirty="0">
              <a:solidFill>
                <a:srgbClr val="1C1E21"/>
              </a:solidFill>
              <a:effectLst/>
              <a:latin typeface="Segoe UI" panose="020B0502040204020203" pitchFamily="34" charset="0"/>
              <a:cs typeface="Segoe UI" panose="020B0502040204020203" pitchFamily="34" charset="0"/>
            </a:endParaRPr>
          </a:p>
          <a:p>
            <a:r>
              <a:rPr lang="en-US" sz="1200" b="0" i="0" dirty="0">
                <a:solidFill>
                  <a:srgbClr val="003100"/>
                </a:solidFill>
                <a:effectLst/>
                <a:latin typeface="Segoe UI" panose="020B0502040204020203" pitchFamily="34" charset="0"/>
                <a:cs typeface="Segoe UI" panose="020B0502040204020203" pitchFamily="34" charset="0"/>
              </a:rPr>
              <a:t>The </a:t>
            </a:r>
            <a:r>
              <a:rPr lang="en-US" sz="1200" b="1" i="0" dirty="0">
                <a:solidFill>
                  <a:srgbClr val="003100"/>
                </a:solidFill>
                <a:effectLst/>
                <a:latin typeface="Segoe UI" panose="020B0502040204020203" pitchFamily="34" charset="0"/>
                <a:cs typeface="Segoe UI" panose="020B0502040204020203" pitchFamily="34" charset="0"/>
              </a:rPr>
              <a:t>Context API</a:t>
            </a:r>
            <a:r>
              <a:rPr lang="en-US" sz="1200" b="0" i="0" dirty="0">
                <a:solidFill>
                  <a:srgbClr val="003100"/>
                </a:solidFill>
                <a:effectLst/>
                <a:latin typeface="Segoe UI" panose="020B0502040204020203" pitchFamily="34" charset="0"/>
                <a:cs typeface="Segoe UI" panose="020B0502040204020203" pitchFamily="34" charset="0"/>
              </a:rPr>
              <a:t> is a way to share data between components without passing props manually down the component tree. It allows you to create a shared context that can be accessed by any component in the tree, without having to pass props through intermediate components.</a:t>
            </a:r>
            <a:endParaRPr lang="en-US" sz="12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9819BEE5-5748-6115-9A04-FBAA1EFE9B46}"/>
              </a:ext>
            </a:extLst>
          </p:cNvPr>
          <p:cNvPicPr>
            <a:picLocks noChangeAspect="1"/>
          </p:cNvPicPr>
          <p:nvPr/>
        </p:nvPicPr>
        <p:blipFill>
          <a:blip r:embed="rId2"/>
          <a:stretch>
            <a:fillRect/>
          </a:stretch>
        </p:blipFill>
        <p:spPr>
          <a:xfrm>
            <a:off x="461247" y="1550222"/>
            <a:ext cx="10835235" cy="5279635"/>
          </a:xfrm>
          <a:prstGeom prst="rect">
            <a:avLst/>
          </a:prstGeom>
        </p:spPr>
      </p:pic>
    </p:spTree>
    <p:extLst>
      <p:ext uri="{BB962C8B-B14F-4D97-AF65-F5344CB8AC3E}">
        <p14:creationId xmlns:p14="http://schemas.microsoft.com/office/powerpoint/2010/main" val="752787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Passing Data between parent and child components</a:t>
            </a:r>
          </a:p>
        </p:txBody>
      </p:sp>
      <p:sp>
        <p:nvSpPr>
          <p:cNvPr id="2" name="TextBox 1">
            <a:extLst>
              <a:ext uri="{FF2B5EF4-FFF2-40B4-BE49-F238E27FC236}">
                <a16:creationId xmlns:a16="http://schemas.microsoft.com/office/drawing/2014/main" id="{A7C446EE-C8F7-6C78-12DB-D52A9E49070E}"/>
              </a:ext>
            </a:extLst>
          </p:cNvPr>
          <p:cNvSpPr txBox="1"/>
          <p:nvPr/>
        </p:nvSpPr>
        <p:spPr>
          <a:xfrm>
            <a:off x="364142" y="558350"/>
            <a:ext cx="11110364" cy="461665"/>
          </a:xfrm>
          <a:prstGeom prst="rect">
            <a:avLst/>
          </a:prstGeom>
          <a:noFill/>
        </p:spPr>
        <p:txBody>
          <a:bodyPr wrap="square" rtlCol="0">
            <a:spAutoFit/>
          </a:bodyPr>
          <a:lstStyle/>
          <a:p>
            <a:r>
              <a:rPr lang="en-US" sz="1200" b="0" i="0" dirty="0">
                <a:solidFill>
                  <a:srgbClr val="1C1E21"/>
                </a:solidFill>
                <a:effectLst/>
                <a:latin typeface="Segoe UI" panose="020B0502040204020203" pitchFamily="34" charset="0"/>
                <a:cs typeface="Segoe UI" panose="020B0502040204020203" pitchFamily="34" charset="0"/>
              </a:rPr>
              <a:t>The State is another way to store and manage data within a component. It is similar to props, but the difference is that state is mutable, meaning you can change its value within the component, while props are read-only and can only be passed down from a parent component.</a:t>
            </a:r>
            <a:endParaRPr lang="en-US" sz="12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70363FE8-1444-1D85-19FA-825AB5665EA3}"/>
              </a:ext>
            </a:extLst>
          </p:cNvPr>
          <p:cNvPicPr>
            <a:picLocks noChangeAspect="1"/>
          </p:cNvPicPr>
          <p:nvPr/>
        </p:nvPicPr>
        <p:blipFill>
          <a:blip r:embed="rId2"/>
          <a:stretch>
            <a:fillRect/>
          </a:stretch>
        </p:blipFill>
        <p:spPr>
          <a:xfrm>
            <a:off x="364142" y="1108062"/>
            <a:ext cx="10260700" cy="5550185"/>
          </a:xfrm>
          <a:prstGeom prst="rect">
            <a:avLst/>
          </a:prstGeom>
        </p:spPr>
      </p:pic>
    </p:spTree>
    <p:extLst>
      <p:ext uri="{BB962C8B-B14F-4D97-AF65-F5344CB8AC3E}">
        <p14:creationId xmlns:p14="http://schemas.microsoft.com/office/powerpoint/2010/main" val="3105956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React JS App</a:t>
            </a:r>
          </a:p>
        </p:txBody>
      </p:sp>
      <p:pic>
        <p:nvPicPr>
          <p:cNvPr id="3" name="Picture 2">
            <a:extLst>
              <a:ext uri="{FF2B5EF4-FFF2-40B4-BE49-F238E27FC236}">
                <a16:creationId xmlns:a16="http://schemas.microsoft.com/office/drawing/2014/main" id="{7DD66799-7207-74EE-9B89-7C3B66E3F413}"/>
              </a:ext>
            </a:extLst>
          </p:cNvPr>
          <p:cNvPicPr>
            <a:picLocks noChangeAspect="1"/>
          </p:cNvPicPr>
          <p:nvPr/>
        </p:nvPicPr>
        <p:blipFill>
          <a:blip r:embed="rId2"/>
          <a:stretch>
            <a:fillRect/>
          </a:stretch>
        </p:blipFill>
        <p:spPr>
          <a:xfrm>
            <a:off x="242761" y="807749"/>
            <a:ext cx="3495759" cy="4905227"/>
          </a:xfrm>
          <a:prstGeom prst="rect">
            <a:avLst/>
          </a:prstGeom>
        </p:spPr>
      </p:pic>
      <p:pic>
        <p:nvPicPr>
          <p:cNvPr id="6" name="Picture 5">
            <a:extLst>
              <a:ext uri="{FF2B5EF4-FFF2-40B4-BE49-F238E27FC236}">
                <a16:creationId xmlns:a16="http://schemas.microsoft.com/office/drawing/2014/main" id="{743509D4-004F-B6AB-C078-B4F1E3813C61}"/>
              </a:ext>
            </a:extLst>
          </p:cNvPr>
          <p:cNvPicPr>
            <a:picLocks noChangeAspect="1"/>
          </p:cNvPicPr>
          <p:nvPr/>
        </p:nvPicPr>
        <p:blipFill>
          <a:blip r:embed="rId3"/>
          <a:stretch>
            <a:fillRect/>
          </a:stretch>
        </p:blipFill>
        <p:spPr>
          <a:xfrm>
            <a:off x="4255729" y="807749"/>
            <a:ext cx="7340158" cy="3213993"/>
          </a:xfrm>
          <a:prstGeom prst="rect">
            <a:avLst/>
          </a:prstGeom>
        </p:spPr>
      </p:pic>
      <p:sp>
        <p:nvSpPr>
          <p:cNvPr id="2" name="TextBox 1">
            <a:extLst>
              <a:ext uri="{FF2B5EF4-FFF2-40B4-BE49-F238E27FC236}">
                <a16:creationId xmlns:a16="http://schemas.microsoft.com/office/drawing/2014/main" id="{BB697D45-6D06-8768-CB28-80BB53962CBC}"/>
              </a:ext>
            </a:extLst>
          </p:cNvPr>
          <p:cNvSpPr txBox="1"/>
          <p:nvPr/>
        </p:nvSpPr>
        <p:spPr>
          <a:xfrm>
            <a:off x="4402067" y="3940821"/>
            <a:ext cx="7340157" cy="3016210"/>
          </a:xfrm>
          <a:prstGeom prst="rect">
            <a:avLst/>
          </a:prstGeom>
          <a:noFill/>
        </p:spPr>
        <p:txBody>
          <a:bodyPr wrap="square" rtlCol="0">
            <a:spAutoFit/>
          </a:bodyPr>
          <a:lstStyle/>
          <a:p>
            <a:pPr algn="l"/>
            <a:r>
              <a:rPr lang="en-US" sz="1000" dirty="0">
                <a:solidFill>
                  <a:srgbClr val="0F172A"/>
                </a:solidFill>
                <a:latin typeface="Univers" panose="020B0503020202020204" pitchFamily="34" charset="0"/>
                <a:cs typeface="Segoe UI" panose="020B0502040204020203" pitchFamily="34" charset="0"/>
              </a:rPr>
              <a:t>7. </a:t>
            </a:r>
            <a:r>
              <a:rPr lang="en-US" sz="1000" b="1" i="0" dirty="0">
                <a:solidFill>
                  <a:srgbClr val="0F172A"/>
                </a:solidFill>
                <a:effectLst/>
                <a:latin typeface="Univers" panose="020B0503020202020204" pitchFamily="34" charset="0"/>
                <a:cs typeface="Segoe UI" panose="020B0502040204020203" pitchFamily="34" charset="0"/>
              </a:rPr>
              <a:t>index.html</a:t>
            </a:r>
            <a:r>
              <a:rPr lang="en-US" sz="1000" i="0" dirty="0">
                <a:solidFill>
                  <a:srgbClr val="0F172A"/>
                </a:solidFill>
                <a:effectLst/>
                <a:latin typeface="Univers" panose="020B0503020202020204" pitchFamily="34" charset="0"/>
                <a:cs typeface="Segoe UI" panose="020B0502040204020203" pitchFamily="34" charset="0"/>
              </a:rPr>
              <a:t>: </a:t>
            </a:r>
            <a:r>
              <a:rPr lang="en-US" sz="1000" b="0" i="0" dirty="0">
                <a:solidFill>
                  <a:srgbClr val="0F172A"/>
                </a:solidFill>
                <a:effectLst/>
                <a:latin typeface="Univers" panose="020B0503020202020204" pitchFamily="34" charset="0"/>
                <a:cs typeface="Segoe UI" panose="020B0502040204020203" pitchFamily="34" charset="0"/>
              </a:rPr>
              <a:t>This is the main HTML file that serves as the entry point for your React application. It contains the root element where your React components will be rendered. You can also include other static assets like CSS or JavaScript files in this file.</a:t>
            </a:r>
          </a:p>
          <a:p>
            <a:pPr algn="l"/>
            <a:endParaRPr lang="en-US" sz="1000" b="0" i="0" dirty="0">
              <a:solidFill>
                <a:srgbClr val="0F172A"/>
              </a:solidFill>
              <a:effectLst/>
              <a:latin typeface="Univers" panose="020B0503020202020204" pitchFamily="34" charset="0"/>
              <a:cs typeface="Segoe UI" panose="020B0502040204020203" pitchFamily="34" charset="0"/>
            </a:endParaRPr>
          </a:p>
          <a:p>
            <a:pPr algn="l"/>
            <a:r>
              <a:rPr lang="en-US" sz="1000" i="0" dirty="0">
                <a:solidFill>
                  <a:srgbClr val="0F172A"/>
                </a:solidFill>
                <a:effectLst/>
                <a:latin typeface="Univers" panose="020B0503020202020204" pitchFamily="34" charset="0"/>
                <a:cs typeface="Segoe UI" panose="020B0502040204020203" pitchFamily="34" charset="0"/>
              </a:rPr>
              <a:t>8. </a:t>
            </a:r>
            <a:r>
              <a:rPr lang="en-US" sz="1000" b="1" i="0" dirty="0">
                <a:solidFill>
                  <a:srgbClr val="0F172A"/>
                </a:solidFill>
                <a:effectLst/>
                <a:latin typeface="Univers" panose="020B0503020202020204" pitchFamily="34" charset="0"/>
                <a:cs typeface="Segoe UI" panose="020B0502040204020203" pitchFamily="34" charset="0"/>
              </a:rPr>
              <a:t>index.js</a:t>
            </a:r>
            <a:r>
              <a:rPr lang="en-US" sz="1000" b="0" i="0" dirty="0">
                <a:solidFill>
                  <a:srgbClr val="0F172A"/>
                </a:solidFill>
                <a:effectLst/>
                <a:latin typeface="Univers" panose="020B0503020202020204" pitchFamily="34" charset="0"/>
                <a:cs typeface="Segoe UI" panose="020B0502040204020203" pitchFamily="34" charset="0"/>
              </a:rPr>
              <a:t>: This is the JavaScript file that serves as the entry point for your React application. It is responsible for rendering your React components into the root element specified in the index.html file. It typically imports the main component of your application and uses the ReactDOM.render() method to render it.</a:t>
            </a:r>
          </a:p>
          <a:p>
            <a:pPr algn="l"/>
            <a:endParaRPr lang="en-US" sz="1000" b="0" i="0" dirty="0">
              <a:solidFill>
                <a:srgbClr val="0F172A"/>
              </a:solidFill>
              <a:effectLst/>
              <a:latin typeface="Univers" panose="020B0503020202020204" pitchFamily="34" charset="0"/>
              <a:cs typeface="Segoe UI" panose="020B0502040204020203" pitchFamily="34" charset="0"/>
            </a:endParaRPr>
          </a:p>
          <a:p>
            <a:pPr algn="l"/>
            <a:r>
              <a:rPr lang="en-US" sz="1000" i="0" dirty="0">
                <a:solidFill>
                  <a:srgbClr val="0F172A"/>
                </a:solidFill>
                <a:effectLst/>
                <a:latin typeface="Univers" panose="020B0503020202020204" pitchFamily="34" charset="0"/>
                <a:cs typeface="Segoe UI" panose="020B0502040204020203" pitchFamily="34" charset="0"/>
              </a:rPr>
              <a:t>9. </a:t>
            </a:r>
            <a:r>
              <a:rPr lang="en-US" sz="1000" b="1" i="0" dirty="0">
                <a:solidFill>
                  <a:srgbClr val="0F172A"/>
                </a:solidFill>
                <a:effectLst/>
                <a:latin typeface="Univers" panose="020B0503020202020204" pitchFamily="34" charset="0"/>
                <a:cs typeface="Segoe UI" panose="020B0502040204020203" pitchFamily="34" charset="0"/>
              </a:rPr>
              <a:t>App.js</a:t>
            </a:r>
            <a:r>
              <a:rPr lang="en-US" sz="1000" b="0" i="0" dirty="0">
                <a:solidFill>
                  <a:srgbClr val="0F172A"/>
                </a:solidFill>
                <a:effectLst/>
                <a:latin typeface="Univers" panose="020B0503020202020204" pitchFamily="34" charset="0"/>
                <a:cs typeface="Segoe UI" panose="020B0502040204020203" pitchFamily="34" charset="0"/>
              </a:rPr>
              <a:t>: This is the main component of your React application. It represents the root component that contains other components and defines the overall structure of your application. It can be considered as the starting point of your application's component hierarchy.</a:t>
            </a:r>
          </a:p>
          <a:p>
            <a:pPr algn="l"/>
            <a:endParaRPr lang="en-US" sz="1000" b="0" i="0" dirty="0">
              <a:solidFill>
                <a:srgbClr val="0F172A"/>
              </a:solidFill>
              <a:effectLst/>
              <a:latin typeface="Univers" panose="020B0503020202020204" pitchFamily="34" charset="0"/>
              <a:cs typeface="Segoe UI" panose="020B0502040204020203" pitchFamily="34" charset="0"/>
            </a:endParaRPr>
          </a:p>
          <a:p>
            <a:pPr algn="l"/>
            <a:r>
              <a:rPr lang="en-US" sz="1000" i="0" dirty="0">
                <a:solidFill>
                  <a:srgbClr val="0F172A"/>
                </a:solidFill>
                <a:effectLst/>
                <a:latin typeface="Univers" panose="020B0503020202020204" pitchFamily="34" charset="0"/>
                <a:cs typeface="Segoe UI" panose="020B0502040204020203" pitchFamily="34" charset="0"/>
              </a:rPr>
              <a:t>10.</a:t>
            </a:r>
            <a:r>
              <a:rPr lang="en-US" sz="1000" b="1" i="0" dirty="0">
                <a:solidFill>
                  <a:srgbClr val="0F172A"/>
                </a:solidFill>
                <a:effectLst/>
                <a:latin typeface="Univers" panose="020B0503020202020204" pitchFamily="34" charset="0"/>
                <a:cs typeface="Segoe UI" panose="020B0502040204020203" pitchFamily="34" charset="0"/>
              </a:rPr>
              <a:t> App.css</a:t>
            </a:r>
            <a:r>
              <a:rPr lang="en-US" sz="1000" b="0" i="0" dirty="0">
                <a:solidFill>
                  <a:srgbClr val="0F172A"/>
                </a:solidFill>
                <a:effectLst/>
                <a:latin typeface="Univers" panose="020B0503020202020204" pitchFamily="34" charset="0"/>
                <a:cs typeface="Segoe UI" panose="020B0502040204020203" pitchFamily="34" charset="0"/>
              </a:rPr>
              <a:t>: This is a CSS file that contains styles specific to the App component. You can define styles for the elements and components used within the App component in this file.</a:t>
            </a:r>
          </a:p>
          <a:p>
            <a:pPr algn="l"/>
            <a:endParaRPr lang="en-US" sz="1000" b="0" i="0" dirty="0">
              <a:solidFill>
                <a:srgbClr val="0F172A"/>
              </a:solidFill>
              <a:effectLst/>
              <a:latin typeface="Univers" panose="020B0503020202020204" pitchFamily="34" charset="0"/>
              <a:cs typeface="Segoe UI" panose="020B0502040204020203" pitchFamily="34" charset="0"/>
            </a:endParaRPr>
          </a:p>
          <a:p>
            <a:pPr algn="l"/>
            <a:r>
              <a:rPr lang="en-US" sz="1000" i="0" dirty="0">
                <a:solidFill>
                  <a:srgbClr val="0F172A"/>
                </a:solidFill>
                <a:effectLst/>
                <a:latin typeface="Univers" panose="020B0503020202020204" pitchFamily="34" charset="0"/>
                <a:cs typeface="Segoe UI" panose="020B0502040204020203" pitchFamily="34" charset="0"/>
              </a:rPr>
              <a:t>11. </a:t>
            </a:r>
            <a:r>
              <a:rPr lang="en-US" sz="1000" b="1" i="0" dirty="0">
                <a:solidFill>
                  <a:srgbClr val="0F172A"/>
                </a:solidFill>
                <a:effectLst/>
                <a:latin typeface="Univers" panose="020B0503020202020204" pitchFamily="34" charset="0"/>
                <a:cs typeface="Segoe UI" panose="020B0502040204020203" pitchFamily="34" charset="0"/>
              </a:rPr>
              <a:t>Components</a:t>
            </a:r>
            <a:r>
              <a:rPr lang="en-US" sz="1000" b="0" i="0" dirty="0">
                <a:solidFill>
                  <a:srgbClr val="0F172A"/>
                </a:solidFill>
                <a:effectLst/>
                <a:latin typeface="Univers" panose="020B0503020202020204" pitchFamily="34" charset="0"/>
                <a:cs typeface="Segoe UI" panose="020B0502040204020203" pitchFamily="34" charset="0"/>
              </a:rPr>
              <a:t>: This is a directory where you can create and organize your custom components. Each component is typically defined in its own file within this directory. These components can be reused and composed to build the UI of your application.</a:t>
            </a:r>
          </a:p>
          <a:p>
            <a:endParaRPr lang="en-US" sz="1000" dirty="0">
              <a:latin typeface="Univers" panose="020B0503020202020204" pitchFamily="34" charset="0"/>
              <a:cs typeface="Segoe UI" panose="020B0502040204020203" pitchFamily="34" charset="0"/>
            </a:endParaRPr>
          </a:p>
        </p:txBody>
      </p:sp>
    </p:spTree>
    <p:extLst>
      <p:ext uri="{BB962C8B-B14F-4D97-AF65-F5344CB8AC3E}">
        <p14:creationId xmlns:p14="http://schemas.microsoft.com/office/powerpoint/2010/main" val="735852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Form Handling</a:t>
            </a:r>
          </a:p>
        </p:txBody>
      </p:sp>
      <p:sp>
        <p:nvSpPr>
          <p:cNvPr id="2" name="TextBox 1">
            <a:extLst>
              <a:ext uri="{FF2B5EF4-FFF2-40B4-BE49-F238E27FC236}">
                <a16:creationId xmlns:a16="http://schemas.microsoft.com/office/drawing/2014/main" id="{A7C446EE-C8F7-6C78-12DB-D52A9E49070E}"/>
              </a:ext>
            </a:extLst>
          </p:cNvPr>
          <p:cNvSpPr txBox="1"/>
          <p:nvPr/>
        </p:nvSpPr>
        <p:spPr>
          <a:xfrm>
            <a:off x="364142" y="558350"/>
            <a:ext cx="11110364" cy="5693866"/>
          </a:xfrm>
          <a:prstGeom prst="rect">
            <a:avLst/>
          </a:prstGeom>
          <a:noFill/>
        </p:spPr>
        <p:txBody>
          <a:bodyPr wrap="square" rtlCol="0">
            <a:spAutoFit/>
          </a:bodyPr>
          <a:lstStyle/>
          <a:p>
            <a:r>
              <a:rPr lang="en-US" sz="1400" b="0" i="0" dirty="0">
                <a:solidFill>
                  <a:srgbClr val="1C1E21"/>
                </a:solidFill>
                <a:effectLst/>
                <a:latin typeface="Segoe UI" panose="020B0502040204020203" pitchFamily="34" charset="0"/>
                <a:cs typeface="Segoe UI" panose="020B0502040204020203" pitchFamily="34" charset="0"/>
              </a:rPr>
              <a:t>Just like in HTML, React uses forms to allow users to interact with the web page.</a:t>
            </a:r>
          </a:p>
          <a:p>
            <a:r>
              <a:rPr lang="en-US" sz="1400" dirty="0">
                <a:latin typeface="Segoe UI" panose="020B0502040204020203" pitchFamily="34" charset="0"/>
                <a:cs typeface="Segoe UI" panose="020B0502040204020203" pitchFamily="34" charset="0"/>
              </a:rPr>
              <a:t>Handling forms is about how you handle the data when it changes value or gets submitted. In HTML, form data is usually handled by the DOM. In React, form data is usually handled by the components. When the data is handled by the components, all the data is stored in the component state. You can control changes by adding event handlers in the </a:t>
            </a:r>
            <a:r>
              <a:rPr lang="en-US" sz="1400" b="1" dirty="0">
                <a:latin typeface="Segoe UI" panose="020B0502040204020203" pitchFamily="34" charset="0"/>
                <a:cs typeface="Segoe UI" panose="020B0502040204020203" pitchFamily="34" charset="0"/>
              </a:rPr>
              <a:t>onChange</a:t>
            </a:r>
            <a:r>
              <a:rPr lang="en-US" sz="1400" dirty="0">
                <a:latin typeface="Segoe UI" panose="020B0502040204020203" pitchFamily="34" charset="0"/>
                <a:cs typeface="Segoe UI" panose="020B0502040204020203" pitchFamily="34" charset="0"/>
              </a:rPr>
              <a:t> attribute. We can use the </a:t>
            </a:r>
            <a:r>
              <a:rPr lang="en-US" sz="1400" b="1" dirty="0">
                <a:latin typeface="Segoe UI" panose="020B0502040204020203" pitchFamily="34" charset="0"/>
                <a:cs typeface="Segoe UI" panose="020B0502040204020203" pitchFamily="34" charset="0"/>
              </a:rPr>
              <a:t>useState</a:t>
            </a:r>
            <a:r>
              <a:rPr lang="en-US" sz="1400" dirty="0">
                <a:latin typeface="Segoe UI" panose="020B0502040204020203" pitchFamily="34" charset="0"/>
                <a:cs typeface="Segoe UI" panose="020B0502040204020203" pitchFamily="34" charset="0"/>
              </a:rPr>
              <a:t> Hook to keep track of each inputs value and provide a "single source of truth" for the entire application.</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In React, there are two ways of handling form data:</a:t>
            </a:r>
          </a:p>
          <a:p>
            <a:r>
              <a:rPr lang="en-US" sz="1400" b="1" dirty="0">
                <a:latin typeface="Segoe UI" panose="020B0502040204020203" pitchFamily="34" charset="0"/>
                <a:cs typeface="Segoe UI" panose="020B0502040204020203" pitchFamily="34" charset="0"/>
              </a:rPr>
              <a:t>Controlled Components: </a:t>
            </a:r>
            <a:r>
              <a:rPr lang="en-US" sz="1400" dirty="0">
                <a:latin typeface="Segoe UI" panose="020B0502040204020203" pitchFamily="34" charset="0"/>
                <a:cs typeface="Segoe UI" panose="020B0502040204020203" pitchFamily="34" charset="0"/>
              </a:rPr>
              <a:t>In this approach, form data is handled by React by using hooks such as the </a:t>
            </a:r>
            <a:r>
              <a:rPr lang="en-US" sz="1400" b="1" dirty="0">
                <a:latin typeface="Segoe UI" panose="020B0502040204020203" pitchFamily="34" charset="0"/>
                <a:cs typeface="Segoe UI" panose="020B0502040204020203" pitchFamily="34" charset="0"/>
              </a:rPr>
              <a:t>useState</a:t>
            </a:r>
            <a:r>
              <a:rPr lang="en-US" sz="1400" dirty="0">
                <a:latin typeface="Segoe UI" panose="020B0502040204020203" pitchFamily="34" charset="0"/>
                <a:cs typeface="Segoe UI" panose="020B0502040204020203" pitchFamily="34" charset="0"/>
              </a:rPr>
              <a:t> hook.</a:t>
            </a:r>
          </a:p>
          <a:p>
            <a:endParaRPr lang="en-US" sz="1400" dirty="0">
              <a:latin typeface="Segoe UI" panose="020B0502040204020203" pitchFamily="34" charset="0"/>
              <a:cs typeface="Segoe UI" panose="020B0502040204020203" pitchFamily="34" charset="0"/>
            </a:endParaRPr>
          </a:p>
          <a:p>
            <a:r>
              <a:rPr lang="en-US" sz="1400" b="1" dirty="0">
                <a:latin typeface="Segoe UI" panose="020B0502040204020203" pitchFamily="34" charset="0"/>
                <a:cs typeface="Segoe UI" panose="020B0502040204020203" pitchFamily="34" charset="0"/>
              </a:rPr>
              <a:t>Uncontrolled Components: </a:t>
            </a:r>
            <a:r>
              <a:rPr lang="en-US" sz="1400" dirty="0">
                <a:latin typeface="Segoe UI" panose="020B0502040204020203" pitchFamily="34" charset="0"/>
                <a:cs typeface="Segoe UI" panose="020B0502040204020203" pitchFamily="34" charset="0"/>
              </a:rPr>
              <a:t>Form data is handled by the Document Object Model (DOM) rather than by React. The DOM maintains the state of form data and updates it based on user input.</a:t>
            </a:r>
          </a:p>
          <a:p>
            <a:endParaRPr lang="en-US" sz="1400" dirty="0">
              <a:latin typeface="Segoe UI" panose="020B0502040204020203" pitchFamily="34" charset="0"/>
              <a:cs typeface="Segoe UI" panose="020B0502040204020203" pitchFamily="34" charset="0"/>
            </a:endParaRP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To better understand the difference between controlled and uncontrolled components, consider there are two ways of riding a bike.</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In the first approach, you let the bike take control. You sit on the bike and let it decide the direction and speed. You might try to make it go in a certain direction by leaning your body, but ultimately, the bike decides where to go.</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This is like </a:t>
            </a:r>
            <a:r>
              <a:rPr lang="en-US" sz="1400" b="1" dirty="0">
                <a:latin typeface="Segoe UI" panose="020B0502040204020203" pitchFamily="34" charset="0"/>
                <a:cs typeface="Segoe UI" panose="020B0502040204020203" pitchFamily="34" charset="0"/>
              </a:rPr>
              <a:t>uncontrolled components </a:t>
            </a:r>
            <a:r>
              <a:rPr lang="en-US" sz="1400" dirty="0">
                <a:latin typeface="Segoe UI" panose="020B0502040204020203" pitchFamily="34" charset="0"/>
                <a:cs typeface="Segoe UI" panose="020B0502040204020203" pitchFamily="34" charset="0"/>
              </a:rPr>
              <a:t>in React. You place a form element in the component, and the DOM takes control of it. The DOM decides the state of the input element and updates it based on a user's input.</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In the second approach, you take control of the bike. You hold the handlebars and pedal, and you decide where to go and how fast to ride. You can easily slow down or speed up as needed.</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This is like </a:t>
            </a:r>
            <a:r>
              <a:rPr lang="en-US" sz="1400" b="1" dirty="0">
                <a:latin typeface="Segoe UI" panose="020B0502040204020203" pitchFamily="34" charset="0"/>
                <a:cs typeface="Segoe UI" panose="020B0502040204020203" pitchFamily="34" charset="0"/>
              </a:rPr>
              <a:t>controlled components </a:t>
            </a:r>
            <a:r>
              <a:rPr lang="en-US" sz="1400" dirty="0">
                <a:latin typeface="Segoe UI" panose="020B0502040204020203" pitchFamily="34" charset="0"/>
                <a:cs typeface="Segoe UI" panose="020B0502040204020203" pitchFamily="34" charset="0"/>
              </a:rPr>
              <a:t>where a React component takes control of the form data and maintains the state of form elements. The component decides when and how to update the state, and its re-renders itself based on the state changes.</a:t>
            </a:r>
          </a:p>
        </p:txBody>
      </p:sp>
    </p:spTree>
    <p:extLst>
      <p:ext uri="{BB962C8B-B14F-4D97-AF65-F5344CB8AC3E}">
        <p14:creationId xmlns:p14="http://schemas.microsoft.com/office/powerpoint/2010/main" val="4265594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Form Handling</a:t>
            </a:r>
          </a:p>
        </p:txBody>
      </p:sp>
      <p:sp>
        <p:nvSpPr>
          <p:cNvPr id="3" name="TextBox 2">
            <a:extLst>
              <a:ext uri="{FF2B5EF4-FFF2-40B4-BE49-F238E27FC236}">
                <a16:creationId xmlns:a16="http://schemas.microsoft.com/office/drawing/2014/main" id="{43DAF9A2-F168-E048-0A66-48F9C8A568C0}"/>
              </a:ext>
            </a:extLst>
          </p:cNvPr>
          <p:cNvSpPr txBox="1"/>
          <p:nvPr/>
        </p:nvSpPr>
        <p:spPr>
          <a:xfrm>
            <a:off x="356050" y="663547"/>
            <a:ext cx="10212148" cy="1815882"/>
          </a:xfrm>
          <a:prstGeom prst="rect">
            <a:avLst/>
          </a:prstGeom>
          <a:noFill/>
        </p:spPr>
        <p:txBody>
          <a:bodyPr wrap="square" rtlCol="0">
            <a:spAutoFit/>
          </a:bodyPr>
          <a:lstStyle/>
          <a:p>
            <a:r>
              <a:rPr lang="en-US" sz="1400" b="1" dirty="0">
                <a:latin typeface="Segoe UI" panose="020B0502040204020203" pitchFamily="34" charset="0"/>
                <a:cs typeface="Segoe UI" panose="020B0502040204020203" pitchFamily="34" charset="0"/>
              </a:rPr>
              <a:t>Controlled Components in React:</a:t>
            </a:r>
          </a:p>
          <a:p>
            <a:r>
              <a:rPr lang="en-US" sz="1400" dirty="0">
                <a:latin typeface="Segoe UI" panose="020B0502040204020203" pitchFamily="34" charset="0"/>
                <a:cs typeface="Segoe UI" panose="020B0502040204020203" pitchFamily="34" charset="0"/>
              </a:rPr>
              <a:t>In React, a controlled component is a component where form elements derive their value from a React state. </a:t>
            </a:r>
          </a:p>
          <a:p>
            <a:r>
              <a:rPr lang="en-US" sz="1400" dirty="0">
                <a:latin typeface="Segoe UI" panose="020B0502040204020203" pitchFamily="34" charset="0"/>
                <a:cs typeface="Segoe UI" panose="020B0502040204020203" pitchFamily="34" charset="0"/>
              </a:rPr>
              <a:t>When a component is controlled, the value of form elements is stored in a state, and any changes made to the value are immediately reflected in the state. </a:t>
            </a:r>
          </a:p>
          <a:p>
            <a:r>
              <a:rPr lang="en-US" sz="1400" dirty="0">
                <a:latin typeface="Segoe UI" panose="020B0502040204020203" pitchFamily="34" charset="0"/>
                <a:cs typeface="Segoe UI" panose="020B0502040204020203" pitchFamily="34" charset="0"/>
              </a:rPr>
              <a:t>To create a controlled component, you need to use the value prop to set the value of form elements and the onChange event to handle changes made to the value. </a:t>
            </a:r>
          </a:p>
          <a:p>
            <a:r>
              <a:rPr lang="en-US" sz="1400" dirty="0">
                <a:latin typeface="Segoe UI" panose="020B0502040204020203" pitchFamily="34" charset="0"/>
                <a:cs typeface="Segoe UI" panose="020B0502040204020203" pitchFamily="34" charset="0"/>
              </a:rPr>
              <a:t>The value prop sets the initial value of a form element, while the onChange event is triggered whenever the value of a form element changes. Inside the onChange event, you need to update the state with the new value using a state update function.</a:t>
            </a:r>
          </a:p>
        </p:txBody>
      </p:sp>
      <p:pic>
        <p:nvPicPr>
          <p:cNvPr id="6" name="Picture 5">
            <a:extLst>
              <a:ext uri="{FF2B5EF4-FFF2-40B4-BE49-F238E27FC236}">
                <a16:creationId xmlns:a16="http://schemas.microsoft.com/office/drawing/2014/main" id="{8E3BF005-1A14-62DF-2DA6-792F6EA781CF}"/>
              </a:ext>
            </a:extLst>
          </p:cNvPr>
          <p:cNvPicPr>
            <a:picLocks noChangeAspect="1"/>
          </p:cNvPicPr>
          <p:nvPr/>
        </p:nvPicPr>
        <p:blipFill>
          <a:blip r:embed="rId2"/>
          <a:stretch>
            <a:fillRect/>
          </a:stretch>
        </p:blipFill>
        <p:spPr>
          <a:xfrm>
            <a:off x="356050" y="2479429"/>
            <a:ext cx="5512083" cy="4110949"/>
          </a:xfrm>
          <a:prstGeom prst="rect">
            <a:avLst/>
          </a:prstGeom>
        </p:spPr>
      </p:pic>
      <p:sp>
        <p:nvSpPr>
          <p:cNvPr id="7" name="TextBox 6">
            <a:extLst>
              <a:ext uri="{FF2B5EF4-FFF2-40B4-BE49-F238E27FC236}">
                <a16:creationId xmlns:a16="http://schemas.microsoft.com/office/drawing/2014/main" id="{F7D26658-89DC-C4F7-8330-B4B7D63C53F4}"/>
              </a:ext>
            </a:extLst>
          </p:cNvPr>
          <p:cNvSpPr txBox="1"/>
          <p:nvPr/>
        </p:nvSpPr>
        <p:spPr>
          <a:xfrm>
            <a:off x="6096000" y="2527017"/>
            <a:ext cx="4882194" cy="4185761"/>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The </a:t>
            </a:r>
            <a:r>
              <a:rPr lang="en-US" sz="1400" b="1" dirty="0">
                <a:latin typeface="Segoe UI" panose="020B0502040204020203" pitchFamily="34" charset="0"/>
                <a:cs typeface="Segoe UI" panose="020B0502040204020203" pitchFamily="34" charset="0"/>
              </a:rPr>
              <a:t>useState</a:t>
            </a:r>
            <a:r>
              <a:rPr lang="en-US" sz="1400" dirty="0">
                <a:latin typeface="Segoe UI" panose="020B0502040204020203" pitchFamily="34" charset="0"/>
                <a:cs typeface="Segoe UI" panose="020B0502040204020203" pitchFamily="34" charset="0"/>
              </a:rPr>
              <a:t> hook defines a state variable (</a:t>
            </a:r>
            <a:r>
              <a:rPr lang="en-US" sz="1400" b="1" dirty="0">
                <a:latin typeface="Segoe UI" panose="020B0502040204020203" pitchFamily="34" charset="0"/>
                <a:cs typeface="Segoe UI" panose="020B0502040204020203" pitchFamily="34" charset="0"/>
              </a:rPr>
              <a:t>inputValue</a:t>
            </a:r>
            <a:r>
              <a:rPr lang="en-US" sz="1400" dirty="0">
                <a:latin typeface="Segoe UI" panose="020B0502040204020203" pitchFamily="34" charset="0"/>
                <a:cs typeface="Segoe UI" panose="020B0502040204020203" pitchFamily="34" charset="0"/>
              </a:rPr>
              <a:t>) and a state update function (</a:t>
            </a:r>
            <a:r>
              <a:rPr lang="en-US" sz="1400" b="1" dirty="0">
                <a:latin typeface="Segoe UI" panose="020B0502040204020203" pitchFamily="34" charset="0"/>
                <a:cs typeface="Segoe UI" panose="020B0502040204020203" pitchFamily="34" charset="0"/>
              </a:rPr>
              <a:t>setInputValue</a:t>
            </a:r>
            <a:r>
              <a:rPr lang="en-US" sz="1400" dirty="0">
                <a:latin typeface="Segoe UI" panose="020B0502040204020203" pitchFamily="34" charset="0"/>
                <a:cs typeface="Segoe UI" panose="020B0502040204020203" pitchFamily="34" charset="0"/>
              </a:rPr>
              <a:t>).</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The </a:t>
            </a:r>
            <a:r>
              <a:rPr lang="en-US" sz="1400" b="1" dirty="0">
                <a:latin typeface="Segoe UI" panose="020B0502040204020203" pitchFamily="34" charset="0"/>
                <a:cs typeface="Segoe UI" panose="020B0502040204020203" pitchFamily="34" charset="0"/>
              </a:rPr>
              <a:t>value</a:t>
            </a:r>
            <a:r>
              <a:rPr lang="en-US" sz="1400" dirty="0">
                <a:latin typeface="Segoe UI" panose="020B0502040204020203" pitchFamily="34" charset="0"/>
                <a:cs typeface="Segoe UI" panose="020B0502040204020203" pitchFamily="34" charset="0"/>
              </a:rPr>
              <a:t> prop sets the initial value of the input element to the value of </a:t>
            </a:r>
            <a:r>
              <a:rPr lang="en-US" sz="1400" b="1" dirty="0">
                <a:latin typeface="Segoe UI" panose="020B0502040204020203" pitchFamily="34" charset="0"/>
                <a:cs typeface="Segoe UI" panose="020B0502040204020203" pitchFamily="34" charset="0"/>
              </a:rPr>
              <a:t>inputValue</a:t>
            </a:r>
            <a:r>
              <a:rPr lang="en-US" sz="1400" dirty="0">
                <a:latin typeface="Segoe UI" panose="020B0502040204020203" pitchFamily="34" charset="0"/>
                <a:cs typeface="Segoe UI" panose="020B0502040204020203" pitchFamily="34" charset="0"/>
              </a:rPr>
              <a:t>. </a:t>
            </a:r>
          </a:p>
          <a:p>
            <a:r>
              <a:rPr lang="en-US" sz="1400" dirty="0">
                <a:latin typeface="Segoe UI" panose="020B0502040204020203" pitchFamily="34" charset="0"/>
                <a:cs typeface="Segoe UI" panose="020B0502040204020203" pitchFamily="34" charset="0"/>
              </a:rPr>
              <a:t>Also, the </a:t>
            </a:r>
            <a:r>
              <a:rPr lang="en-US" sz="1400" b="1" dirty="0">
                <a:latin typeface="Segoe UI" panose="020B0502040204020203" pitchFamily="34" charset="0"/>
                <a:cs typeface="Segoe UI" panose="020B0502040204020203" pitchFamily="34" charset="0"/>
              </a:rPr>
              <a:t>onChange</a:t>
            </a:r>
            <a:r>
              <a:rPr lang="en-US" sz="1400" dirty="0">
                <a:latin typeface="Segoe UI" panose="020B0502040204020203" pitchFamily="34" charset="0"/>
                <a:cs typeface="Segoe UI" panose="020B0502040204020203" pitchFamily="34" charset="0"/>
              </a:rPr>
              <a:t> event handles changes made to the input value. The </a:t>
            </a:r>
            <a:r>
              <a:rPr lang="en-US" sz="1400" b="1" dirty="0">
                <a:latin typeface="Segoe UI" panose="020B0502040204020203" pitchFamily="34" charset="0"/>
                <a:cs typeface="Segoe UI" panose="020B0502040204020203" pitchFamily="34" charset="0"/>
              </a:rPr>
              <a:t>handleChange</a:t>
            </a:r>
            <a:r>
              <a:rPr lang="en-US" sz="1400" dirty="0">
                <a:latin typeface="Segoe UI" panose="020B0502040204020203" pitchFamily="34" charset="0"/>
                <a:cs typeface="Segoe UI" panose="020B0502040204020203" pitchFamily="34" charset="0"/>
              </a:rPr>
              <a:t> function updates the </a:t>
            </a:r>
            <a:r>
              <a:rPr lang="en-US" sz="1400" b="1" dirty="0">
                <a:latin typeface="Segoe UI" panose="020B0502040204020203" pitchFamily="34" charset="0"/>
                <a:cs typeface="Segoe UI" panose="020B0502040204020203" pitchFamily="34" charset="0"/>
              </a:rPr>
              <a:t>inputValue</a:t>
            </a:r>
            <a:r>
              <a:rPr lang="en-US" sz="1400" dirty="0">
                <a:latin typeface="Segoe UI" panose="020B0502040204020203" pitchFamily="34" charset="0"/>
                <a:cs typeface="Segoe UI" panose="020B0502040204020203" pitchFamily="34" charset="0"/>
              </a:rPr>
              <a:t> state with the new value of the input element, and the updated value is immediately reflected in the state and displayed on the screen.</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As the user types into the input field, the </a:t>
            </a:r>
            <a:r>
              <a:rPr lang="en-US" sz="1400" b="1" dirty="0">
                <a:latin typeface="Segoe UI" panose="020B0502040204020203" pitchFamily="34" charset="0"/>
                <a:cs typeface="Segoe UI" panose="020B0502040204020203" pitchFamily="34" charset="0"/>
              </a:rPr>
              <a:t>handleChange</a:t>
            </a:r>
            <a:r>
              <a:rPr lang="en-US" sz="1400" dirty="0">
                <a:latin typeface="Segoe UI" panose="020B0502040204020203" pitchFamily="34" charset="0"/>
                <a:cs typeface="Segoe UI" panose="020B0502040204020203" pitchFamily="34" charset="0"/>
              </a:rPr>
              <a:t> function updates the state variable using the "</a:t>
            </a:r>
            <a:r>
              <a:rPr lang="en-US" sz="1400" b="1" dirty="0">
                <a:latin typeface="Segoe UI" panose="020B0502040204020203" pitchFamily="34" charset="0"/>
                <a:cs typeface="Segoe UI" panose="020B0502040204020203" pitchFamily="34" charset="0"/>
              </a:rPr>
              <a:t>setInputValue</a:t>
            </a:r>
            <a:r>
              <a:rPr lang="en-US" sz="1400" dirty="0">
                <a:latin typeface="Segoe UI" panose="020B0502040204020203" pitchFamily="34" charset="0"/>
                <a:cs typeface="Segoe UI" panose="020B0502040204020203" pitchFamily="34" charset="0"/>
              </a:rPr>
              <a:t>" function. The component is then re-rendered, and the input field's </a:t>
            </a:r>
            <a:r>
              <a:rPr lang="en-US" sz="1400" b="1" dirty="0">
                <a:latin typeface="Segoe UI" panose="020B0502040204020203" pitchFamily="34" charset="0"/>
                <a:cs typeface="Segoe UI" panose="020B0502040204020203" pitchFamily="34" charset="0"/>
              </a:rPr>
              <a:t>value</a:t>
            </a:r>
            <a:r>
              <a:rPr lang="en-US" sz="1400" dirty="0">
                <a:latin typeface="Segoe UI" panose="020B0502040204020203" pitchFamily="34" charset="0"/>
                <a:cs typeface="Segoe UI" panose="020B0502040204020203" pitchFamily="34" charset="0"/>
              </a:rPr>
              <a:t> attribute is updated to reflect the new value of </a:t>
            </a:r>
            <a:r>
              <a:rPr lang="en-US" sz="1400" b="1" dirty="0">
                <a:latin typeface="Segoe UI" panose="020B0502040204020203" pitchFamily="34" charset="0"/>
                <a:cs typeface="Segoe UI" panose="020B0502040204020203" pitchFamily="34" charset="0"/>
              </a:rPr>
              <a:t>inputValue</a:t>
            </a:r>
            <a:r>
              <a:rPr lang="en-US" sz="1400" dirty="0">
                <a:latin typeface="Segoe UI" panose="020B0502040204020203" pitchFamily="34" charset="0"/>
                <a:cs typeface="Segoe UI" panose="020B0502040204020203" pitchFamily="34" charset="0"/>
              </a:rPr>
              <a:t>. </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The value of the input field and the text displayed below it are always in sync, making it a controlled component.</a:t>
            </a:r>
          </a:p>
        </p:txBody>
      </p:sp>
    </p:spTree>
    <p:extLst>
      <p:ext uri="{BB962C8B-B14F-4D97-AF65-F5344CB8AC3E}">
        <p14:creationId xmlns:p14="http://schemas.microsoft.com/office/powerpoint/2010/main" val="1727850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Form Handling</a:t>
            </a:r>
          </a:p>
        </p:txBody>
      </p:sp>
      <p:sp>
        <p:nvSpPr>
          <p:cNvPr id="3" name="TextBox 2">
            <a:extLst>
              <a:ext uri="{FF2B5EF4-FFF2-40B4-BE49-F238E27FC236}">
                <a16:creationId xmlns:a16="http://schemas.microsoft.com/office/drawing/2014/main" id="{43DAF9A2-F168-E048-0A66-48F9C8A568C0}"/>
              </a:ext>
            </a:extLst>
          </p:cNvPr>
          <p:cNvSpPr txBox="1"/>
          <p:nvPr/>
        </p:nvSpPr>
        <p:spPr>
          <a:xfrm>
            <a:off x="356050" y="566443"/>
            <a:ext cx="11652364" cy="1169551"/>
          </a:xfrm>
          <a:prstGeom prst="rect">
            <a:avLst/>
          </a:prstGeom>
          <a:noFill/>
        </p:spPr>
        <p:txBody>
          <a:bodyPr wrap="square" rtlCol="0">
            <a:spAutoFit/>
          </a:bodyPr>
          <a:lstStyle/>
          <a:p>
            <a:r>
              <a:rPr lang="en-US" sz="1400" b="1" dirty="0">
                <a:latin typeface="Segoe UI" panose="020B0502040204020203" pitchFamily="34" charset="0"/>
                <a:cs typeface="Segoe UI" panose="020B0502040204020203" pitchFamily="34" charset="0"/>
              </a:rPr>
              <a:t>Handle dropdowns and checkboxes in Controlled Components:</a:t>
            </a:r>
          </a:p>
          <a:p>
            <a:r>
              <a:rPr lang="en-US" sz="1400" dirty="0">
                <a:latin typeface="Segoe UI" panose="020B0502040204020203" pitchFamily="34" charset="0"/>
                <a:cs typeface="Segoe UI" panose="020B0502040204020203" pitchFamily="34" charset="0"/>
              </a:rPr>
              <a:t>Just like with input elements, the value of a dropdown can be set by using the value prop in conjunction with the onChange event handler to update the state of the component.</a:t>
            </a:r>
          </a:p>
          <a:p>
            <a:r>
              <a:rPr lang="en-US" sz="1400" dirty="0">
                <a:latin typeface="Segoe UI" panose="020B0502040204020203" pitchFamily="34" charset="0"/>
                <a:cs typeface="Segoe UI" panose="020B0502040204020203" pitchFamily="34" charset="0"/>
              </a:rPr>
              <a:t>For example, to handle a dropdown menu, you can define the initial value of the dropdown menu within the state of the component, then update the state when the value of the dropdown changes or can handle checkboxes:</a:t>
            </a:r>
          </a:p>
        </p:txBody>
      </p:sp>
      <p:pic>
        <p:nvPicPr>
          <p:cNvPr id="5" name="Picture 4">
            <a:extLst>
              <a:ext uri="{FF2B5EF4-FFF2-40B4-BE49-F238E27FC236}">
                <a16:creationId xmlns:a16="http://schemas.microsoft.com/office/drawing/2014/main" id="{E10AC84E-56F1-D9A9-77B8-B7A487B2E75C}"/>
              </a:ext>
            </a:extLst>
          </p:cNvPr>
          <p:cNvPicPr>
            <a:picLocks noChangeAspect="1"/>
          </p:cNvPicPr>
          <p:nvPr/>
        </p:nvPicPr>
        <p:blipFill>
          <a:blip r:embed="rId2"/>
          <a:stretch>
            <a:fillRect/>
          </a:stretch>
        </p:blipFill>
        <p:spPr>
          <a:xfrm>
            <a:off x="422849" y="1832134"/>
            <a:ext cx="6102664" cy="4705592"/>
          </a:xfrm>
          <a:prstGeom prst="rect">
            <a:avLst/>
          </a:prstGeom>
        </p:spPr>
      </p:pic>
      <p:pic>
        <p:nvPicPr>
          <p:cNvPr id="10" name="Picture 9">
            <a:extLst>
              <a:ext uri="{FF2B5EF4-FFF2-40B4-BE49-F238E27FC236}">
                <a16:creationId xmlns:a16="http://schemas.microsoft.com/office/drawing/2014/main" id="{C3B098D5-2678-3D58-5BEA-252D72DA9894}"/>
              </a:ext>
            </a:extLst>
          </p:cNvPr>
          <p:cNvPicPr>
            <a:picLocks noChangeAspect="1"/>
          </p:cNvPicPr>
          <p:nvPr/>
        </p:nvPicPr>
        <p:blipFill>
          <a:blip r:embed="rId3"/>
          <a:stretch>
            <a:fillRect/>
          </a:stretch>
        </p:blipFill>
        <p:spPr>
          <a:xfrm>
            <a:off x="6692113" y="1832134"/>
            <a:ext cx="5316301" cy="4635738"/>
          </a:xfrm>
          <a:prstGeom prst="rect">
            <a:avLst/>
          </a:prstGeom>
        </p:spPr>
      </p:pic>
    </p:spTree>
    <p:extLst>
      <p:ext uri="{BB962C8B-B14F-4D97-AF65-F5344CB8AC3E}">
        <p14:creationId xmlns:p14="http://schemas.microsoft.com/office/powerpoint/2010/main" val="400865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Form Handling – Multiple form elements</a:t>
            </a:r>
          </a:p>
        </p:txBody>
      </p:sp>
      <p:sp>
        <p:nvSpPr>
          <p:cNvPr id="3" name="TextBox 2">
            <a:extLst>
              <a:ext uri="{FF2B5EF4-FFF2-40B4-BE49-F238E27FC236}">
                <a16:creationId xmlns:a16="http://schemas.microsoft.com/office/drawing/2014/main" id="{43DAF9A2-F168-E048-0A66-48F9C8A568C0}"/>
              </a:ext>
            </a:extLst>
          </p:cNvPr>
          <p:cNvSpPr txBox="1"/>
          <p:nvPr/>
        </p:nvSpPr>
        <p:spPr>
          <a:xfrm>
            <a:off x="347958" y="517891"/>
            <a:ext cx="11652364" cy="1384995"/>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When working with forms in React, it's common to have several form elements, such as text inputs, checkboxes, radio buttons, and others. To manage the state of these form elements, you can define the values for the input fields as an object using a single state variable and update each respective state variable using the </a:t>
            </a:r>
            <a:r>
              <a:rPr lang="en-US" sz="1200" b="1" dirty="0">
                <a:latin typeface="Segoe UI" panose="020B0502040204020203" pitchFamily="34" charset="0"/>
                <a:cs typeface="Segoe UI" panose="020B0502040204020203" pitchFamily="34" charset="0"/>
              </a:rPr>
              <a:t>onChange</a:t>
            </a:r>
            <a:r>
              <a:rPr lang="en-US" sz="1200" dirty="0">
                <a:latin typeface="Segoe UI" panose="020B0502040204020203" pitchFamily="34" charset="0"/>
                <a:cs typeface="Segoe UI" panose="020B0502040204020203" pitchFamily="34" charset="0"/>
              </a:rPr>
              <a:t> event.</a:t>
            </a:r>
          </a:p>
          <a:p>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As an example, suppose you wish to create a form with the following fields:</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Text input for the user's name</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An email field for the user's email</a:t>
            </a:r>
          </a:p>
          <a:p>
            <a:pPr marL="285750" indent="-285750">
              <a:buFont typeface="Arial" panose="020B0604020202020204" pitchFamily="34" charset="0"/>
              <a:buChar char="•"/>
            </a:pPr>
            <a:r>
              <a:rPr lang="en-US" sz="1200" dirty="0">
                <a:latin typeface="Segoe UI" panose="020B0502040204020203" pitchFamily="34" charset="0"/>
                <a:cs typeface="Segoe UI" panose="020B0502040204020203" pitchFamily="34" charset="0"/>
              </a:rPr>
              <a:t>A textarea field for the user's message</a:t>
            </a:r>
          </a:p>
        </p:txBody>
      </p:sp>
      <p:pic>
        <p:nvPicPr>
          <p:cNvPr id="6" name="Picture 5">
            <a:extLst>
              <a:ext uri="{FF2B5EF4-FFF2-40B4-BE49-F238E27FC236}">
                <a16:creationId xmlns:a16="http://schemas.microsoft.com/office/drawing/2014/main" id="{1883522A-8959-4FCE-77D2-AD2E16F4499E}"/>
              </a:ext>
            </a:extLst>
          </p:cNvPr>
          <p:cNvPicPr>
            <a:picLocks noChangeAspect="1"/>
          </p:cNvPicPr>
          <p:nvPr/>
        </p:nvPicPr>
        <p:blipFill>
          <a:blip r:embed="rId2"/>
          <a:stretch>
            <a:fillRect/>
          </a:stretch>
        </p:blipFill>
        <p:spPr>
          <a:xfrm>
            <a:off x="242761" y="1902886"/>
            <a:ext cx="5486682" cy="4611202"/>
          </a:xfrm>
          <a:prstGeom prst="rect">
            <a:avLst/>
          </a:prstGeom>
        </p:spPr>
      </p:pic>
      <p:sp>
        <p:nvSpPr>
          <p:cNvPr id="7" name="TextBox 6">
            <a:extLst>
              <a:ext uri="{FF2B5EF4-FFF2-40B4-BE49-F238E27FC236}">
                <a16:creationId xmlns:a16="http://schemas.microsoft.com/office/drawing/2014/main" id="{B4F5A504-248E-6F09-E796-E4BD89F97AE5}"/>
              </a:ext>
            </a:extLst>
          </p:cNvPr>
          <p:cNvSpPr txBox="1"/>
          <p:nvPr/>
        </p:nvSpPr>
        <p:spPr>
          <a:xfrm>
            <a:off x="5834640" y="1769269"/>
            <a:ext cx="6337809" cy="2677656"/>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The </a:t>
            </a:r>
            <a:r>
              <a:rPr lang="en-US" sz="1200" b="1" dirty="0">
                <a:latin typeface="Segoe UI" panose="020B0502040204020203" pitchFamily="34" charset="0"/>
                <a:cs typeface="Segoe UI" panose="020B0502040204020203" pitchFamily="34" charset="0"/>
              </a:rPr>
              <a:t>useState</a:t>
            </a:r>
            <a:r>
              <a:rPr lang="en-US" sz="1200" dirty="0">
                <a:latin typeface="Segoe UI" panose="020B0502040204020203" pitchFamily="34" charset="0"/>
                <a:cs typeface="Segoe UI" panose="020B0502040204020203" pitchFamily="34" charset="0"/>
              </a:rPr>
              <a:t> hook defines a state object named formData that contains three properties: </a:t>
            </a:r>
            <a:r>
              <a:rPr lang="en-US" sz="1200" b="1" dirty="0">
                <a:latin typeface="Segoe UI" panose="020B0502040204020203" pitchFamily="34" charset="0"/>
                <a:cs typeface="Segoe UI" panose="020B0502040204020203" pitchFamily="34" charset="0"/>
              </a:rPr>
              <a:t>name, email, and message</a:t>
            </a:r>
            <a:r>
              <a:rPr lang="en-US" sz="1200" dirty="0">
                <a:latin typeface="Segoe UI" panose="020B0502040204020203" pitchFamily="34" charset="0"/>
                <a:cs typeface="Segoe UI" panose="020B0502040204020203" pitchFamily="34" charset="0"/>
              </a:rPr>
              <a:t>, each initialized to an empty string.</a:t>
            </a:r>
          </a:p>
          <a:p>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The </a:t>
            </a:r>
            <a:r>
              <a:rPr lang="en-US" sz="1200" b="1" dirty="0">
                <a:latin typeface="Segoe UI" panose="020B0502040204020203" pitchFamily="34" charset="0"/>
                <a:cs typeface="Segoe UI" panose="020B0502040204020203" pitchFamily="34" charset="0"/>
              </a:rPr>
              <a:t>handleChange</a:t>
            </a:r>
            <a:r>
              <a:rPr lang="en-US" sz="1200" dirty="0">
                <a:latin typeface="Segoe UI" panose="020B0502040204020203" pitchFamily="34" charset="0"/>
                <a:cs typeface="Segoe UI" panose="020B0502040204020203" pitchFamily="34" charset="0"/>
              </a:rPr>
              <a:t> function is called whenever a user types in one of the form fields. It extracts the name and value of the form field that has changed using the </a:t>
            </a:r>
            <a:r>
              <a:rPr lang="en-US" sz="1200" b="1" dirty="0">
                <a:latin typeface="Segoe UI" panose="020B0502040204020203" pitchFamily="34" charset="0"/>
                <a:cs typeface="Segoe UI" panose="020B0502040204020203" pitchFamily="34" charset="0"/>
              </a:rPr>
              <a:t>event.target </a:t>
            </a:r>
            <a:r>
              <a:rPr lang="en-US" sz="1200" dirty="0">
                <a:latin typeface="Segoe UI" panose="020B0502040204020203" pitchFamily="34" charset="0"/>
                <a:cs typeface="Segoe UI" panose="020B0502040204020203" pitchFamily="34" charset="0"/>
              </a:rPr>
              <a:t>object and then updates the </a:t>
            </a:r>
            <a:r>
              <a:rPr lang="en-US" sz="1200" b="1" dirty="0">
                <a:latin typeface="Segoe UI" panose="020B0502040204020203" pitchFamily="34" charset="0"/>
                <a:cs typeface="Segoe UI" panose="020B0502040204020203" pitchFamily="34" charset="0"/>
              </a:rPr>
              <a:t>formData</a:t>
            </a:r>
            <a:r>
              <a:rPr lang="en-US" sz="1200" dirty="0">
                <a:latin typeface="Segoe UI" panose="020B0502040204020203" pitchFamily="34" charset="0"/>
                <a:cs typeface="Segoe UI" panose="020B0502040204020203" pitchFamily="34" charset="0"/>
              </a:rPr>
              <a:t> state variable using the </a:t>
            </a:r>
            <a:r>
              <a:rPr lang="en-US" sz="1200" b="1" dirty="0">
                <a:latin typeface="Segoe UI" panose="020B0502040204020203" pitchFamily="34" charset="0"/>
                <a:cs typeface="Segoe UI" panose="020B0502040204020203" pitchFamily="34" charset="0"/>
              </a:rPr>
              <a:t>setFormData</a:t>
            </a:r>
            <a:r>
              <a:rPr lang="en-US" sz="1200" dirty="0">
                <a:latin typeface="Segoe UI" panose="020B0502040204020203" pitchFamily="34" charset="0"/>
                <a:cs typeface="Segoe UI" panose="020B0502040204020203" pitchFamily="34" charset="0"/>
              </a:rPr>
              <a:t> function. </a:t>
            </a:r>
          </a:p>
          <a:p>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The </a:t>
            </a:r>
            <a:r>
              <a:rPr lang="en-US" sz="1200" b="1" dirty="0">
                <a:latin typeface="Segoe UI" panose="020B0502040204020203" pitchFamily="34" charset="0"/>
                <a:cs typeface="Segoe UI" panose="020B0502040204020203" pitchFamily="34" charset="0"/>
              </a:rPr>
              <a:t>setFormData</a:t>
            </a:r>
            <a:r>
              <a:rPr lang="en-US" sz="1200" dirty="0">
                <a:latin typeface="Segoe UI" panose="020B0502040204020203" pitchFamily="34" charset="0"/>
                <a:cs typeface="Segoe UI" panose="020B0502040204020203" pitchFamily="34" charset="0"/>
              </a:rPr>
              <a:t> function uses the spread operator </a:t>
            </a:r>
            <a:r>
              <a:rPr lang="en-US" sz="1200" b="1" dirty="0">
                <a:latin typeface="Segoe UI" panose="020B0502040204020203" pitchFamily="34" charset="0"/>
                <a:cs typeface="Segoe UI" panose="020B0502040204020203" pitchFamily="34" charset="0"/>
              </a:rPr>
              <a:t>(...)</a:t>
            </a:r>
            <a:r>
              <a:rPr lang="en-US" sz="1200" dirty="0">
                <a:latin typeface="Segoe UI" panose="020B0502040204020203" pitchFamily="34" charset="0"/>
                <a:cs typeface="Segoe UI" panose="020B0502040204020203" pitchFamily="34" charset="0"/>
              </a:rPr>
              <a:t> to copy the previous </a:t>
            </a:r>
            <a:r>
              <a:rPr lang="en-US" sz="1200" b="1" dirty="0">
                <a:latin typeface="Segoe UI" panose="020B0502040204020203" pitchFamily="34" charset="0"/>
                <a:cs typeface="Segoe UI" panose="020B0502040204020203" pitchFamily="34" charset="0"/>
              </a:rPr>
              <a:t>formData</a:t>
            </a:r>
            <a:r>
              <a:rPr lang="en-US" sz="1200" dirty="0">
                <a:latin typeface="Segoe UI" panose="020B0502040204020203" pitchFamily="34" charset="0"/>
                <a:cs typeface="Segoe UI" panose="020B0502040204020203" pitchFamily="34" charset="0"/>
              </a:rPr>
              <a:t> object. Then it updates the value of the changed form field by setting its value prop with the new value. </a:t>
            </a:r>
          </a:p>
          <a:p>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By using an object to manage form data, we can easily keep track of the values of multiple form elements. This makes it easier to manage and manipulate the state of our form data, especially when dealing with complex forms with many form elements.</a:t>
            </a:r>
          </a:p>
        </p:txBody>
      </p:sp>
    </p:spTree>
    <p:extLst>
      <p:ext uri="{BB962C8B-B14F-4D97-AF65-F5344CB8AC3E}">
        <p14:creationId xmlns:p14="http://schemas.microsoft.com/office/powerpoint/2010/main" val="12819605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Events</a:t>
            </a:r>
          </a:p>
        </p:txBody>
      </p:sp>
      <p:sp>
        <p:nvSpPr>
          <p:cNvPr id="3" name="TextBox 2">
            <a:extLst>
              <a:ext uri="{FF2B5EF4-FFF2-40B4-BE49-F238E27FC236}">
                <a16:creationId xmlns:a16="http://schemas.microsoft.com/office/drawing/2014/main" id="{43DAF9A2-F168-E048-0A66-48F9C8A568C0}"/>
              </a:ext>
            </a:extLst>
          </p:cNvPr>
          <p:cNvSpPr txBox="1"/>
          <p:nvPr/>
        </p:nvSpPr>
        <p:spPr>
          <a:xfrm>
            <a:off x="250854" y="517891"/>
            <a:ext cx="11652364" cy="2123658"/>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Every modern webpage that we create today tend to have user interactions. When the user interacts with the web application events are fired. That event can be a mouse click, a keypress etc..</a:t>
            </a:r>
          </a:p>
          <a:p>
            <a:r>
              <a:rPr lang="en-US" sz="1200" dirty="0">
                <a:latin typeface="Segoe UI" panose="020B0502040204020203" pitchFamily="34" charset="0"/>
                <a:cs typeface="Segoe UI" panose="020B0502040204020203" pitchFamily="34" charset="0"/>
              </a:rPr>
              <a:t>From the developer side, we need to ‘listen’ to such events and then make our application respond accordingly. This is called event handling that provides a dynamic interface to a webpage. Like JavaScript DOM, React also provides us some built-in methods to create a listener that responds accordingly to a specific event.</a:t>
            </a:r>
          </a:p>
          <a:p>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Now we will look at certain rules to keep in mind while creating events in React.</a:t>
            </a:r>
          </a:p>
          <a:p>
            <a:r>
              <a:rPr lang="en-US" sz="1200" b="1" dirty="0">
                <a:latin typeface="Segoe UI" panose="020B0502040204020203" pitchFamily="34" charset="0"/>
                <a:cs typeface="Segoe UI" panose="020B0502040204020203" pitchFamily="34" charset="0"/>
              </a:rPr>
              <a:t>camelCase Convention</a:t>
            </a:r>
            <a:r>
              <a:rPr lang="en-US" sz="1200" dirty="0">
                <a:latin typeface="Segoe UI" panose="020B0502040204020203" pitchFamily="34" charset="0"/>
                <a:cs typeface="Segoe UI" panose="020B0502040204020203" pitchFamily="34" charset="0"/>
              </a:rPr>
              <a:t>: Instead of using lowercase we use camelCase while giving names of the react events. That simply means we write ‘</a:t>
            </a:r>
            <a:r>
              <a:rPr lang="en-US" sz="1200" b="1" dirty="0">
                <a:latin typeface="Segoe UI" panose="020B0502040204020203" pitchFamily="34" charset="0"/>
                <a:cs typeface="Segoe UI" panose="020B0502040204020203" pitchFamily="34" charset="0"/>
              </a:rPr>
              <a:t>onClick</a:t>
            </a:r>
            <a:r>
              <a:rPr lang="en-US" sz="1200" dirty="0">
                <a:latin typeface="Segoe UI" panose="020B0502040204020203" pitchFamily="34" charset="0"/>
                <a:cs typeface="Segoe UI" panose="020B0502040204020203" pitchFamily="34" charset="0"/>
              </a:rPr>
              <a:t>’ instead of ‘</a:t>
            </a:r>
            <a:r>
              <a:rPr lang="en-US" sz="1200" b="1" dirty="0">
                <a:latin typeface="Segoe UI" panose="020B0502040204020203" pitchFamily="34" charset="0"/>
                <a:cs typeface="Segoe UI" panose="020B0502040204020203" pitchFamily="34" charset="0"/>
              </a:rPr>
              <a:t>onclick</a:t>
            </a:r>
            <a:r>
              <a:rPr lang="en-US" sz="1200" dirty="0">
                <a:latin typeface="Segoe UI" panose="020B0502040204020203" pitchFamily="34" charset="0"/>
                <a:cs typeface="Segoe UI" panose="020B0502040204020203" pitchFamily="34" charset="0"/>
              </a:rPr>
              <a:t>’.</a:t>
            </a:r>
          </a:p>
          <a:p>
            <a:r>
              <a:rPr lang="en-US" sz="1200" b="1" dirty="0">
                <a:latin typeface="Segoe UI" panose="020B0502040204020203" pitchFamily="34" charset="0"/>
                <a:cs typeface="Segoe UI" panose="020B0502040204020203" pitchFamily="34" charset="0"/>
              </a:rPr>
              <a:t>Pass the event as a function</a:t>
            </a:r>
            <a:r>
              <a:rPr lang="en-US" sz="1200" dirty="0">
                <a:latin typeface="Segoe UI" panose="020B0502040204020203" pitchFamily="34" charset="0"/>
                <a:cs typeface="Segoe UI" panose="020B0502040204020203" pitchFamily="34" charset="0"/>
              </a:rPr>
              <a:t>: In React we pass a function enclosed by curly brackets as the event listener or event handler, unlike HTML where we pass the event handler or event listener as a string.</a:t>
            </a:r>
          </a:p>
          <a:p>
            <a:r>
              <a:rPr lang="en-US" sz="1200" b="1" dirty="0">
                <a:latin typeface="Segoe UI" panose="020B0502040204020203" pitchFamily="34" charset="0"/>
                <a:cs typeface="Segoe UI" panose="020B0502040204020203" pitchFamily="34" charset="0"/>
              </a:rPr>
              <a:t>Prevent the default</a:t>
            </a:r>
            <a:r>
              <a:rPr lang="en-US" sz="1200" dirty="0">
                <a:latin typeface="Segoe UI" panose="020B0502040204020203" pitchFamily="34" charset="0"/>
                <a:cs typeface="Segoe UI" panose="020B0502040204020203" pitchFamily="34" charset="0"/>
              </a:rPr>
              <a:t>: Just returning false inside the JSX element does not prevent the default behavior in react. Instead, we must call the ‘</a:t>
            </a:r>
            <a:r>
              <a:rPr lang="en-US" sz="1200" b="1" dirty="0">
                <a:latin typeface="Segoe UI" panose="020B0502040204020203" pitchFamily="34" charset="0"/>
                <a:cs typeface="Segoe UI" panose="020B0502040204020203" pitchFamily="34" charset="0"/>
              </a:rPr>
              <a:t>preventDefault</a:t>
            </a:r>
            <a:r>
              <a:rPr lang="en-US" sz="1200" dirty="0">
                <a:latin typeface="Segoe UI" panose="020B0502040204020203" pitchFamily="34" charset="0"/>
                <a:cs typeface="Segoe UI" panose="020B0502040204020203" pitchFamily="34" charset="0"/>
              </a:rPr>
              <a:t>’ method directly inside the event handler function.</a:t>
            </a:r>
          </a:p>
        </p:txBody>
      </p:sp>
      <p:pic>
        <p:nvPicPr>
          <p:cNvPr id="4" name="Picture 3">
            <a:extLst>
              <a:ext uri="{FF2B5EF4-FFF2-40B4-BE49-F238E27FC236}">
                <a16:creationId xmlns:a16="http://schemas.microsoft.com/office/drawing/2014/main" id="{3B0E08F0-5316-476E-2733-6571009115DB}"/>
              </a:ext>
            </a:extLst>
          </p:cNvPr>
          <p:cNvPicPr>
            <a:picLocks noChangeAspect="1"/>
          </p:cNvPicPr>
          <p:nvPr/>
        </p:nvPicPr>
        <p:blipFill>
          <a:blip r:embed="rId2"/>
          <a:stretch>
            <a:fillRect/>
          </a:stretch>
        </p:blipFill>
        <p:spPr>
          <a:xfrm>
            <a:off x="5510677" y="2689136"/>
            <a:ext cx="5470216" cy="2781079"/>
          </a:xfrm>
          <a:prstGeom prst="rect">
            <a:avLst/>
          </a:prstGeom>
        </p:spPr>
      </p:pic>
      <p:sp>
        <p:nvSpPr>
          <p:cNvPr id="5" name="TextBox 4">
            <a:extLst>
              <a:ext uri="{FF2B5EF4-FFF2-40B4-BE49-F238E27FC236}">
                <a16:creationId xmlns:a16="http://schemas.microsoft.com/office/drawing/2014/main" id="{E6D0B4A5-4E6D-C275-DA2B-ABB01B536217}"/>
              </a:ext>
            </a:extLst>
          </p:cNvPr>
          <p:cNvSpPr txBox="1"/>
          <p:nvPr/>
        </p:nvSpPr>
        <p:spPr>
          <a:xfrm>
            <a:off x="5510677" y="5575412"/>
            <a:ext cx="5470216" cy="830997"/>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Now after watching the above syntax, a question must come in, that what is the ‘e’ object, and from where does it come from. </a:t>
            </a:r>
            <a:r>
              <a:rPr lang="en-US" sz="1200" b="1" dirty="0">
                <a:latin typeface="Segoe UI" panose="020B0502040204020203" pitchFamily="34" charset="0"/>
                <a:cs typeface="Segoe UI" panose="020B0502040204020203" pitchFamily="34" charset="0"/>
              </a:rPr>
              <a:t>‘e’</a:t>
            </a:r>
            <a:r>
              <a:rPr lang="en-US" sz="1200" dirty="0">
                <a:latin typeface="Segoe UI" panose="020B0502040204020203" pitchFamily="34" charset="0"/>
                <a:cs typeface="Segoe UI" panose="020B0502040204020203" pitchFamily="34" charset="0"/>
              </a:rPr>
              <a:t> is a synthetic event. This is an object made with a wrapper around the actual event of the browser. This object is cross-browser.</a:t>
            </a:r>
          </a:p>
        </p:txBody>
      </p:sp>
      <p:pic>
        <p:nvPicPr>
          <p:cNvPr id="9" name="Picture 8">
            <a:extLst>
              <a:ext uri="{FF2B5EF4-FFF2-40B4-BE49-F238E27FC236}">
                <a16:creationId xmlns:a16="http://schemas.microsoft.com/office/drawing/2014/main" id="{6D96AD65-FA48-1B73-2691-C4912DE91820}"/>
              </a:ext>
            </a:extLst>
          </p:cNvPr>
          <p:cNvPicPr>
            <a:picLocks noChangeAspect="1"/>
          </p:cNvPicPr>
          <p:nvPr/>
        </p:nvPicPr>
        <p:blipFill>
          <a:blip r:embed="rId3"/>
          <a:stretch>
            <a:fillRect/>
          </a:stretch>
        </p:blipFill>
        <p:spPr>
          <a:xfrm>
            <a:off x="347958" y="2620385"/>
            <a:ext cx="4458711" cy="2849831"/>
          </a:xfrm>
          <a:prstGeom prst="rect">
            <a:avLst/>
          </a:prstGeom>
        </p:spPr>
      </p:pic>
    </p:spTree>
    <p:extLst>
      <p:ext uri="{BB962C8B-B14F-4D97-AF65-F5344CB8AC3E}">
        <p14:creationId xmlns:p14="http://schemas.microsoft.com/office/powerpoint/2010/main" val="3973192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Events</a:t>
            </a:r>
          </a:p>
        </p:txBody>
      </p:sp>
      <p:sp>
        <p:nvSpPr>
          <p:cNvPr id="3" name="TextBox 2">
            <a:extLst>
              <a:ext uri="{FF2B5EF4-FFF2-40B4-BE49-F238E27FC236}">
                <a16:creationId xmlns:a16="http://schemas.microsoft.com/office/drawing/2014/main" id="{43DAF9A2-F168-E048-0A66-48F9C8A568C0}"/>
              </a:ext>
            </a:extLst>
          </p:cNvPr>
          <p:cNvSpPr txBox="1"/>
          <p:nvPr/>
        </p:nvSpPr>
        <p:spPr>
          <a:xfrm>
            <a:off x="347958" y="517891"/>
            <a:ext cx="11652364" cy="2123658"/>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Events are the things that JavaScript can react to. Event handling in React is quite like DOM element event handling. The following are some specific events in React that you could encounter when interacting with websites built with React:</a:t>
            </a:r>
          </a:p>
          <a:p>
            <a:endParaRPr lang="en-US" sz="12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Clicking an element</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Submitting a form</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Scrolling page</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Hovering an element</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Loading a webpage</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Input field change</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User stroking a key</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Image loading</a:t>
            </a:r>
          </a:p>
        </p:txBody>
      </p:sp>
      <p:pic>
        <p:nvPicPr>
          <p:cNvPr id="8" name="Picture 7">
            <a:extLst>
              <a:ext uri="{FF2B5EF4-FFF2-40B4-BE49-F238E27FC236}">
                <a16:creationId xmlns:a16="http://schemas.microsoft.com/office/drawing/2014/main" id="{596E682C-A609-D9B0-9FDF-B61DD6B08524}"/>
              </a:ext>
            </a:extLst>
          </p:cNvPr>
          <p:cNvPicPr>
            <a:picLocks noChangeAspect="1"/>
          </p:cNvPicPr>
          <p:nvPr/>
        </p:nvPicPr>
        <p:blipFill>
          <a:blip r:embed="rId2"/>
          <a:stretch>
            <a:fillRect/>
          </a:stretch>
        </p:blipFill>
        <p:spPr>
          <a:xfrm>
            <a:off x="347958" y="2847945"/>
            <a:ext cx="4483330" cy="2123658"/>
          </a:xfrm>
          <a:prstGeom prst="rect">
            <a:avLst/>
          </a:prstGeom>
        </p:spPr>
      </p:pic>
      <p:pic>
        <p:nvPicPr>
          <p:cNvPr id="11" name="Picture 10">
            <a:extLst>
              <a:ext uri="{FF2B5EF4-FFF2-40B4-BE49-F238E27FC236}">
                <a16:creationId xmlns:a16="http://schemas.microsoft.com/office/drawing/2014/main" id="{9F3B6EC1-1860-EF4F-435F-E0BA44BACD7B}"/>
              </a:ext>
            </a:extLst>
          </p:cNvPr>
          <p:cNvPicPr>
            <a:picLocks noChangeAspect="1"/>
          </p:cNvPicPr>
          <p:nvPr/>
        </p:nvPicPr>
        <p:blipFill>
          <a:blip r:embed="rId3"/>
          <a:stretch>
            <a:fillRect/>
          </a:stretch>
        </p:blipFill>
        <p:spPr>
          <a:xfrm>
            <a:off x="5100445" y="1991510"/>
            <a:ext cx="2806844" cy="1918264"/>
          </a:xfrm>
          <a:prstGeom prst="rect">
            <a:avLst/>
          </a:prstGeom>
        </p:spPr>
      </p:pic>
      <p:pic>
        <p:nvPicPr>
          <p:cNvPr id="13" name="Picture 12">
            <a:extLst>
              <a:ext uri="{FF2B5EF4-FFF2-40B4-BE49-F238E27FC236}">
                <a16:creationId xmlns:a16="http://schemas.microsoft.com/office/drawing/2014/main" id="{D1417369-ABFA-56C0-335E-F76FA8700DC4}"/>
              </a:ext>
            </a:extLst>
          </p:cNvPr>
          <p:cNvPicPr>
            <a:picLocks noChangeAspect="1"/>
          </p:cNvPicPr>
          <p:nvPr/>
        </p:nvPicPr>
        <p:blipFill>
          <a:blip r:embed="rId4"/>
          <a:stretch>
            <a:fillRect/>
          </a:stretch>
        </p:blipFill>
        <p:spPr>
          <a:xfrm>
            <a:off x="8496163" y="2451296"/>
            <a:ext cx="2425825" cy="1458477"/>
          </a:xfrm>
          <a:prstGeom prst="rect">
            <a:avLst/>
          </a:prstGeom>
        </p:spPr>
      </p:pic>
      <p:pic>
        <p:nvPicPr>
          <p:cNvPr id="16" name="Picture 15">
            <a:extLst>
              <a:ext uri="{FF2B5EF4-FFF2-40B4-BE49-F238E27FC236}">
                <a16:creationId xmlns:a16="http://schemas.microsoft.com/office/drawing/2014/main" id="{AABDA8D2-A244-A858-88C4-69660BBC2FC7}"/>
              </a:ext>
            </a:extLst>
          </p:cNvPr>
          <p:cNvPicPr>
            <a:picLocks noChangeAspect="1"/>
          </p:cNvPicPr>
          <p:nvPr/>
        </p:nvPicPr>
        <p:blipFill>
          <a:blip r:embed="rId5"/>
          <a:stretch>
            <a:fillRect/>
          </a:stretch>
        </p:blipFill>
        <p:spPr>
          <a:xfrm>
            <a:off x="441052" y="5178000"/>
            <a:ext cx="3944831" cy="996223"/>
          </a:xfrm>
          <a:prstGeom prst="rect">
            <a:avLst/>
          </a:prstGeom>
        </p:spPr>
      </p:pic>
      <p:pic>
        <p:nvPicPr>
          <p:cNvPr id="18" name="Picture 17">
            <a:extLst>
              <a:ext uri="{FF2B5EF4-FFF2-40B4-BE49-F238E27FC236}">
                <a16:creationId xmlns:a16="http://schemas.microsoft.com/office/drawing/2014/main" id="{CE8D0B14-A249-39A0-26D1-A40B9F684CBA}"/>
              </a:ext>
            </a:extLst>
          </p:cNvPr>
          <p:cNvPicPr>
            <a:picLocks noChangeAspect="1"/>
          </p:cNvPicPr>
          <p:nvPr/>
        </p:nvPicPr>
        <p:blipFill>
          <a:blip r:embed="rId6"/>
          <a:stretch>
            <a:fillRect/>
          </a:stretch>
        </p:blipFill>
        <p:spPr>
          <a:xfrm>
            <a:off x="5081028" y="4001060"/>
            <a:ext cx="3410125" cy="1812616"/>
          </a:xfrm>
          <a:prstGeom prst="rect">
            <a:avLst/>
          </a:prstGeom>
        </p:spPr>
      </p:pic>
      <p:pic>
        <p:nvPicPr>
          <p:cNvPr id="20" name="Picture 19">
            <a:extLst>
              <a:ext uri="{FF2B5EF4-FFF2-40B4-BE49-F238E27FC236}">
                <a16:creationId xmlns:a16="http://schemas.microsoft.com/office/drawing/2014/main" id="{1726BF52-C435-A0B0-F048-F1A4843A4CFB}"/>
              </a:ext>
            </a:extLst>
          </p:cNvPr>
          <p:cNvPicPr>
            <a:picLocks noChangeAspect="1"/>
          </p:cNvPicPr>
          <p:nvPr/>
        </p:nvPicPr>
        <p:blipFill>
          <a:blip r:embed="rId7"/>
          <a:stretch>
            <a:fillRect/>
          </a:stretch>
        </p:blipFill>
        <p:spPr>
          <a:xfrm>
            <a:off x="8643789" y="4126939"/>
            <a:ext cx="3010055" cy="2558916"/>
          </a:xfrm>
          <a:prstGeom prst="rect">
            <a:avLst/>
          </a:prstGeom>
        </p:spPr>
      </p:pic>
    </p:spTree>
    <p:extLst>
      <p:ext uri="{BB962C8B-B14F-4D97-AF65-F5344CB8AC3E}">
        <p14:creationId xmlns:p14="http://schemas.microsoft.com/office/powerpoint/2010/main" val="4211630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Events</a:t>
            </a:r>
          </a:p>
        </p:txBody>
      </p:sp>
      <p:pic>
        <p:nvPicPr>
          <p:cNvPr id="4" name="Picture 3">
            <a:extLst>
              <a:ext uri="{FF2B5EF4-FFF2-40B4-BE49-F238E27FC236}">
                <a16:creationId xmlns:a16="http://schemas.microsoft.com/office/drawing/2014/main" id="{FD4A2341-28F3-2007-5FCE-DD30F0688012}"/>
              </a:ext>
            </a:extLst>
          </p:cNvPr>
          <p:cNvPicPr>
            <a:picLocks noChangeAspect="1"/>
          </p:cNvPicPr>
          <p:nvPr/>
        </p:nvPicPr>
        <p:blipFill>
          <a:blip r:embed="rId2"/>
          <a:stretch>
            <a:fillRect/>
          </a:stretch>
        </p:blipFill>
        <p:spPr>
          <a:xfrm>
            <a:off x="301237" y="540252"/>
            <a:ext cx="9150260" cy="970386"/>
          </a:xfrm>
          <a:prstGeom prst="rect">
            <a:avLst/>
          </a:prstGeom>
        </p:spPr>
      </p:pic>
      <p:pic>
        <p:nvPicPr>
          <p:cNvPr id="9" name="Picture 8">
            <a:extLst>
              <a:ext uri="{FF2B5EF4-FFF2-40B4-BE49-F238E27FC236}">
                <a16:creationId xmlns:a16="http://schemas.microsoft.com/office/drawing/2014/main" id="{70855D20-1419-C8B5-0B2A-C2B88F67C316}"/>
              </a:ext>
            </a:extLst>
          </p:cNvPr>
          <p:cNvPicPr>
            <a:picLocks noChangeAspect="1"/>
          </p:cNvPicPr>
          <p:nvPr/>
        </p:nvPicPr>
        <p:blipFill>
          <a:blip r:embed="rId3"/>
          <a:stretch>
            <a:fillRect/>
          </a:stretch>
        </p:blipFill>
        <p:spPr>
          <a:xfrm>
            <a:off x="316832" y="1441147"/>
            <a:ext cx="5557985" cy="5250966"/>
          </a:xfrm>
          <a:prstGeom prst="rect">
            <a:avLst/>
          </a:prstGeom>
        </p:spPr>
      </p:pic>
      <p:pic>
        <p:nvPicPr>
          <p:cNvPr id="12" name="Picture 11">
            <a:extLst>
              <a:ext uri="{FF2B5EF4-FFF2-40B4-BE49-F238E27FC236}">
                <a16:creationId xmlns:a16="http://schemas.microsoft.com/office/drawing/2014/main" id="{62EB0784-CEB6-B9E9-7FEB-07BA4788878C}"/>
              </a:ext>
            </a:extLst>
          </p:cNvPr>
          <p:cNvPicPr>
            <a:picLocks noChangeAspect="1"/>
          </p:cNvPicPr>
          <p:nvPr/>
        </p:nvPicPr>
        <p:blipFill>
          <a:blip r:embed="rId4"/>
          <a:stretch>
            <a:fillRect/>
          </a:stretch>
        </p:blipFill>
        <p:spPr>
          <a:xfrm>
            <a:off x="5961854" y="1441147"/>
            <a:ext cx="5642125" cy="5194322"/>
          </a:xfrm>
          <a:prstGeom prst="rect">
            <a:avLst/>
          </a:prstGeom>
        </p:spPr>
      </p:pic>
    </p:spTree>
    <p:extLst>
      <p:ext uri="{BB962C8B-B14F-4D97-AF65-F5344CB8AC3E}">
        <p14:creationId xmlns:p14="http://schemas.microsoft.com/office/powerpoint/2010/main" val="334101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Events</a:t>
            </a:r>
          </a:p>
        </p:txBody>
      </p:sp>
      <p:pic>
        <p:nvPicPr>
          <p:cNvPr id="4" name="Picture 3">
            <a:extLst>
              <a:ext uri="{FF2B5EF4-FFF2-40B4-BE49-F238E27FC236}">
                <a16:creationId xmlns:a16="http://schemas.microsoft.com/office/drawing/2014/main" id="{FD4A2341-28F3-2007-5FCE-DD30F0688012}"/>
              </a:ext>
            </a:extLst>
          </p:cNvPr>
          <p:cNvPicPr>
            <a:picLocks noChangeAspect="1"/>
          </p:cNvPicPr>
          <p:nvPr/>
        </p:nvPicPr>
        <p:blipFill>
          <a:blip r:embed="rId2"/>
          <a:stretch>
            <a:fillRect/>
          </a:stretch>
        </p:blipFill>
        <p:spPr>
          <a:xfrm>
            <a:off x="301237" y="540252"/>
            <a:ext cx="9150260" cy="970386"/>
          </a:xfrm>
          <a:prstGeom prst="rect">
            <a:avLst/>
          </a:prstGeom>
        </p:spPr>
      </p:pic>
      <p:pic>
        <p:nvPicPr>
          <p:cNvPr id="9" name="Picture 8">
            <a:extLst>
              <a:ext uri="{FF2B5EF4-FFF2-40B4-BE49-F238E27FC236}">
                <a16:creationId xmlns:a16="http://schemas.microsoft.com/office/drawing/2014/main" id="{70855D20-1419-C8B5-0B2A-C2B88F67C316}"/>
              </a:ext>
            </a:extLst>
          </p:cNvPr>
          <p:cNvPicPr>
            <a:picLocks noChangeAspect="1"/>
          </p:cNvPicPr>
          <p:nvPr/>
        </p:nvPicPr>
        <p:blipFill>
          <a:blip r:embed="rId3"/>
          <a:stretch>
            <a:fillRect/>
          </a:stretch>
        </p:blipFill>
        <p:spPr>
          <a:xfrm>
            <a:off x="316832" y="1441147"/>
            <a:ext cx="5557985" cy="5250966"/>
          </a:xfrm>
          <a:prstGeom prst="rect">
            <a:avLst/>
          </a:prstGeom>
        </p:spPr>
      </p:pic>
      <p:pic>
        <p:nvPicPr>
          <p:cNvPr id="12" name="Picture 11">
            <a:extLst>
              <a:ext uri="{FF2B5EF4-FFF2-40B4-BE49-F238E27FC236}">
                <a16:creationId xmlns:a16="http://schemas.microsoft.com/office/drawing/2014/main" id="{62EB0784-CEB6-B9E9-7FEB-07BA4788878C}"/>
              </a:ext>
            </a:extLst>
          </p:cNvPr>
          <p:cNvPicPr>
            <a:picLocks noChangeAspect="1"/>
          </p:cNvPicPr>
          <p:nvPr/>
        </p:nvPicPr>
        <p:blipFill>
          <a:blip r:embed="rId4"/>
          <a:stretch>
            <a:fillRect/>
          </a:stretch>
        </p:blipFill>
        <p:spPr>
          <a:xfrm>
            <a:off x="5961854" y="1441147"/>
            <a:ext cx="5642125" cy="5194322"/>
          </a:xfrm>
          <a:prstGeom prst="rect">
            <a:avLst/>
          </a:prstGeom>
        </p:spPr>
      </p:pic>
    </p:spTree>
    <p:extLst>
      <p:ext uri="{BB962C8B-B14F-4D97-AF65-F5344CB8AC3E}">
        <p14:creationId xmlns:p14="http://schemas.microsoft.com/office/powerpoint/2010/main" val="4044946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Events</a:t>
            </a:r>
          </a:p>
        </p:txBody>
      </p:sp>
      <p:pic>
        <p:nvPicPr>
          <p:cNvPr id="3" name="Picture 2">
            <a:extLst>
              <a:ext uri="{FF2B5EF4-FFF2-40B4-BE49-F238E27FC236}">
                <a16:creationId xmlns:a16="http://schemas.microsoft.com/office/drawing/2014/main" id="{7B5FC8E5-6EB1-2EEE-5E73-75729E8E6012}"/>
              </a:ext>
            </a:extLst>
          </p:cNvPr>
          <p:cNvPicPr>
            <a:picLocks noChangeAspect="1"/>
          </p:cNvPicPr>
          <p:nvPr/>
        </p:nvPicPr>
        <p:blipFill>
          <a:blip r:embed="rId2"/>
          <a:stretch>
            <a:fillRect/>
          </a:stretch>
        </p:blipFill>
        <p:spPr>
          <a:xfrm>
            <a:off x="242761" y="736724"/>
            <a:ext cx="9597154" cy="5364671"/>
          </a:xfrm>
          <a:prstGeom prst="rect">
            <a:avLst/>
          </a:prstGeom>
        </p:spPr>
      </p:pic>
    </p:spTree>
    <p:extLst>
      <p:ext uri="{BB962C8B-B14F-4D97-AF65-F5344CB8AC3E}">
        <p14:creationId xmlns:p14="http://schemas.microsoft.com/office/powerpoint/2010/main" val="2046138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Events</a:t>
            </a:r>
          </a:p>
        </p:txBody>
      </p:sp>
      <p:pic>
        <p:nvPicPr>
          <p:cNvPr id="4" name="Picture 3">
            <a:extLst>
              <a:ext uri="{FF2B5EF4-FFF2-40B4-BE49-F238E27FC236}">
                <a16:creationId xmlns:a16="http://schemas.microsoft.com/office/drawing/2014/main" id="{24CA3EB6-0600-B4B5-7EB4-1C48CF61AB03}"/>
              </a:ext>
            </a:extLst>
          </p:cNvPr>
          <p:cNvPicPr>
            <a:picLocks noChangeAspect="1"/>
          </p:cNvPicPr>
          <p:nvPr/>
        </p:nvPicPr>
        <p:blipFill>
          <a:blip r:embed="rId2"/>
          <a:stretch>
            <a:fillRect/>
          </a:stretch>
        </p:blipFill>
        <p:spPr>
          <a:xfrm>
            <a:off x="210393" y="653151"/>
            <a:ext cx="7999033" cy="1126893"/>
          </a:xfrm>
          <a:prstGeom prst="rect">
            <a:avLst/>
          </a:prstGeom>
        </p:spPr>
      </p:pic>
      <p:pic>
        <p:nvPicPr>
          <p:cNvPr id="6" name="Picture 5">
            <a:extLst>
              <a:ext uri="{FF2B5EF4-FFF2-40B4-BE49-F238E27FC236}">
                <a16:creationId xmlns:a16="http://schemas.microsoft.com/office/drawing/2014/main" id="{06E4786D-9AE4-3EE4-FBCF-B658F02A9ED6}"/>
              </a:ext>
            </a:extLst>
          </p:cNvPr>
          <p:cNvPicPr>
            <a:picLocks noChangeAspect="1"/>
          </p:cNvPicPr>
          <p:nvPr/>
        </p:nvPicPr>
        <p:blipFill>
          <a:blip r:embed="rId3"/>
          <a:stretch>
            <a:fillRect/>
          </a:stretch>
        </p:blipFill>
        <p:spPr>
          <a:xfrm>
            <a:off x="6610991" y="1961384"/>
            <a:ext cx="5417674" cy="841574"/>
          </a:xfrm>
          <a:prstGeom prst="rect">
            <a:avLst/>
          </a:prstGeom>
        </p:spPr>
      </p:pic>
      <p:pic>
        <p:nvPicPr>
          <p:cNvPr id="8" name="Picture 7">
            <a:extLst>
              <a:ext uri="{FF2B5EF4-FFF2-40B4-BE49-F238E27FC236}">
                <a16:creationId xmlns:a16="http://schemas.microsoft.com/office/drawing/2014/main" id="{FAE04CFB-48B8-39B0-8286-9C35FA5C3066}"/>
              </a:ext>
            </a:extLst>
          </p:cNvPr>
          <p:cNvPicPr>
            <a:picLocks noChangeAspect="1"/>
          </p:cNvPicPr>
          <p:nvPr/>
        </p:nvPicPr>
        <p:blipFill>
          <a:blip r:embed="rId4"/>
          <a:stretch>
            <a:fillRect/>
          </a:stretch>
        </p:blipFill>
        <p:spPr>
          <a:xfrm>
            <a:off x="6696304" y="3165637"/>
            <a:ext cx="4791012" cy="684714"/>
          </a:xfrm>
          <a:prstGeom prst="rect">
            <a:avLst/>
          </a:prstGeom>
        </p:spPr>
      </p:pic>
      <p:pic>
        <p:nvPicPr>
          <p:cNvPr id="10" name="Picture 9">
            <a:extLst>
              <a:ext uri="{FF2B5EF4-FFF2-40B4-BE49-F238E27FC236}">
                <a16:creationId xmlns:a16="http://schemas.microsoft.com/office/drawing/2014/main" id="{3DD4BC6B-7BD6-57FD-124D-AE1752CE1AAA}"/>
              </a:ext>
            </a:extLst>
          </p:cNvPr>
          <p:cNvPicPr>
            <a:picLocks noChangeAspect="1"/>
          </p:cNvPicPr>
          <p:nvPr/>
        </p:nvPicPr>
        <p:blipFill>
          <a:blip r:embed="rId5"/>
          <a:stretch>
            <a:fillRect/>
          </a:stretch>
        </p:blipFill>
        <p:spPr>
          <a:xfrm>
            <a:off x="6696304" y="4007212"/>
            <a:ext cx="3455008" cy="849823"/>
          </a:xfrm>
          <a:prstGeom prst="rect">
            <a:avLst/>
          </a:prstGeom>
        </p:spPr>
      </p:pic>
      <p:pic>
        <p:nvPicPr>
          <p:cNvPr id="12" name="Picture 11">
            <a:extLst>
              <a:ext uri="{FF2B5EF4-FFF2-40B4-BE49-F238E27FC236}">
                <a16:creationId xmlns:a16="http://schemas.microsoft.com/office/drawing/2014/main" id="{A621F9DF-A225-3A46-4C61-DB00BEC49A21}"/>
              </a:ext>
            </a:extLst>
          </p:cNvPr>
          <p:cNvPicPr>
            <a:picLocks noChangeAspect="1"/>
          </p:cNvPicPr>
          <p:nvPr/>
        </p:nvPicPr>
        <p:blipFill>
          <a:blip r:embed="rId6"/>
          <a:stretch>
            <a:fillRect/>
          </a:stretch>
        </p:blipFill>
        <p:spPr>
          <a:xfrm>
            <a:off x="163335" y="1804523"/>
            <a:ext cx="6366938" cy="4952506"/>
          </a:xfrm>
          <a:prstGeom prst="rect">
            <a:avLst/>
          </a:prstGeom>
        </p:spPr>
      </p:pic>
    </p:spTree>
    <p:extLst>
      <p:ext uri="{BB962C8B-B14F-4D97-AF65-F5344CB8AC3E}">
        <p14:creationId xmlns:p14="http://schemas.microsoft.com/office/powerpoint/2010/main" val="3840161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Components</a:t>
            </a:r>
          </a:p>
        </p:txBody>
      </p:sp>
      <p:sp>
        <p:nvSpPr>
          <p:cNvPr id="4" name="TextBox 3">
            <a:extLst>
              <a:ext uri="{FF2B5EF4-FFF2-40B4-BE49-F238E27FC236}">
                <a16:creationId xmlns:a16="http://schemas.microsoft.com/office/drawing/2014/main" id="{41040C76-DD73-5949-9CEA-0ECBE3E86FE8}"/>
              </a:ext>
            </a:extLst>
          </p:cNvPr>
          <p:cNvSpPr txBox="1"/>
          <p:nvPr/>
        </p:nvSpPr>
        <p:spPr>
          <a:xfrm>
            <a:off x="242761" y="428703"/>
            <a:ext cx="11247929" cy="1938992"/>
          </a:xfrm>
          <a:prstGeom prst="rect">
            <a:avLst/>
          </a:prstGeom>
          <a:noFill/>
        </p:spPr>
        <p:txBody>
          <a:bodyPr wrap="square" rtlCol="0">
            <a:spAutoFit/>
          </a:bodyPr>
          <a:lstStyle/>
          <a:p>
            <a:r>
              <a:rPr lang="en-US" sz="1200" dirty="0">
                <a:solidFill>
                  <a:srgbClr val="333333"/>
                </a:solidFill>
                <a:latin typeface="Segoe UI" panose="020B0502040204020203" pitchFamily="34" charset="0"/>
                <a:cs typeface="Segoe UI" panose="020B0502040204020203" pitchFamily="34" charset="0"/>
              </a:rPr>
              <a:t>C</a:t>
            </a:r>
            <a:r>
              <a:rPr lang="en-US" sz="1200" b="0" i="0" dirty="0">
                <a:solidFill>
                  <a:srgbClr val="333333"/>
                </a:solidFill>
                <a:effectLst/>
                <a:latin typeface="Segoe UI" panose="020B0502040204020203" pitchFamily="34" charset="0"/>
                <a:cs typeface="Segoe UI" panose="020B0502040204020203" pitchFamily="34" charset="0"/>
              </a:rPr>
              <a:t>omponents are the building blocks of a user interface. They are reusable, self-contained pieces of code that encapsulate a specific functionality or UI element. </a:t>
            </a:r>
          </a:p>
          <a:p>
            <a:endParaRPr lang="en-US" sz="1200" b="0" i="0" dirty="0">
              <a:solidFill>
                <a:srgbClr val="333333"/>
              </a:solidFill>
              <a:effectLst/>
              <a:latin typeface="Segoe UI" panose="020B0502040204020203" pitchFamily="34" charset="0"/>
              <a:cs typeface="Segoe UI" panose="020B0502040204020203" pitchFamily="34" charset="0"/>
            </a:endParaRPr>
          </a:p>
          <a:p>
            <a:r>
              <a:rPr lang="en-US" sz="1200" b="0" i="0" dirty="0">
                <a:solidFill>
                  <a:srgbClr val="333333"/>
                </a:solidFill>
                <a:effectLst/>
                <a:latin typeface="Segoe UI" panose="020B0502040204020203" pitchFamily="34" charset="0"/>
                <a:cs typeface="Segoe UI" panose="020B0502040204020203" pitchFamily="34" charset="0"/>
              </a:rPr>
              <a:t>React components can be classified into two main types: </a:t>
            </a:r>
          </a:p>
          <a:p>
            <a:r>
              <a:rPr lang="en-US" sz="1200" b="1" dirty="0">
                <a:solidFill>
                  <a:srgbClr val="333333"/>
                </a:solidFill>
                <a:latin typeface="Segoe UI" panose="020B0502040204020203" pitchFamily="34" charset="0"/>
                <a:cs typeface="Segoe UI" panose="020B0502040204020203" pitchFamily="34" charset="0"/>
              </a:rPr>
              <a:t>F</a:t>
            </a:r>
            <a:r>
              <a:rPr lang="en-US" sz="1200" b="1" i="0" dirty="0">
                <a:solidFill>
                  <a:srgbClr val="333333"/>
                </a:solidFill>
                <a:effectLst/>
                <a:latin typeface="Segoe UI" panose="020B0502040204020203" pitchFamily="34" charset="0"/>
                <a:cs typeface="Segoe UI" panose="020B0502040204020203" pitchFamily="34" charset="0"/>
              </a:rPr>
              <a:t>unctional components </a:t>
            </a:r>
          </a:p>
          <a:p>
            <a:r>
              <a:rPr lang="en-US" sz="1200" b="1" dirty="0">
                <a:solidFill>
                  <a:srgbClr val="333333"/>
                </a:solidFill>
                <a:latin typeface="Segoe UI" panose="020B0502040204020203" pitchFamily="34" charset="0"/>
                <a:cs typeface="Segoe UI" panose="020B0502040204020203" pitchFamily="34" charset="0"/>
              </a:rPr>
              <a:t>C</a:t>
            </a:r>
            <a:r>
              <a:rPr lang="en-US" sz="1200" b="1" i="0" dirty="0">
                <a:solidFill>
                  <a:srgbClr val="333333"/>
                </a:solidFill>
                <a:effectLst/>
                <a:latin typeface="Segoe UI" panose="020B0502040204020203" pitchFamily="34" charset="0"/>
                <a:cs typeface="Segoe UI" panose="020B0502040204020203" pitchFamily="34" charset="0"/>
              </a:rPr>
              <a:t>lass components</a:t>
            </a:r>
          </a:p>
          <a:p>
            <a:endParaRPr lang="en-US" sz="1200" b="1" dirty="0">
              <a:solidFill>
                <a:srgbClr val="333333"/>
              </a:solidFill>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Functional Components:  </a:t>
            </a:r>
            <a:r>
              <a:rPr lang="en-US" sz="1200" dirty="0">
                <a:latin typeface="Segoe UI" panose="020B0502040204020203" pitchFamily="34" charset="0"/>
                <a:cs typeface="Segoe UI" panose="020B0502040204020203" pitchFamily="34" charset="0"/>
              </a:rPr>
              <a:t>Functional components are JavaScript functions that return JSX (JavaScript XML) elements. They are simpler and easier to write compared to class components. They are suitable for simple UI elements or when you don't need to manage state or lifecycle methods.</a:t>
            </a:r>
          </a:p>
          <a:p>
            <a:r>
              <a:rPr lang="en-US" sz="1200" dirty="0">
                <a:latin typeface="Segoe UI" panose="020B0502040204020203" pitchFamily="34" charset="0"/>
                <a:cs typeface="Segoe UI" panose="020B0502040204020203" pitchFamily="34" charset="0"/>
              </a:rPr>
              <a:t>A functional component can be used for displaying static content or rendering UI elements that don't require state management or complex logic. </a:t>
            </a:r>
          </a:p>
          <a:p>
            <a:r>
              <a:rPr lang="en-US" sz="1200" dirty="0">
                <a:latin typeface="Segoe UI" panose="020B0502040204020203" pitchFamily="34" charset="0"/>
                <a:cs typeface="Segoe UI" panose="020B0502040204020203" pitchFamily="34" charset="0"/>
              </a:rPr>
              <a:t>For example, a simple button component:</a:t>
            </a:r>
          </a:p>
        </p:txBody>
      </p:sp>
      <p:pic>
        <p:nvPicPr>
          <p:cNvPr id="3" name="Picture 2">
            <a:extLst>
              <a:ext uri="{FF2B5EF4-FFF2-40B4-BE49-F238E27FC236}">
                <a16:creationId xmlns:a16="http://schemas.microsoft.com/office/drawing/2014/main" id="{16B25A37-253A-7ADB-DF2F-6B55270DC51D}"/>
              </a:ext>
            </a:extLst>
          </p:cNvPr>
          <p:cNvPicPr>
            <a:picLocks noChangeAspect="1"/>
          </p:cNvPicPr>
          <p:nvPr/>
        </p:nvPicPr>
        <p:blipFill>
          <a:blip r:embed="rId2"/>
          <a:stretch>
            <a:fillRect/>
          </a:stretch>
        </p:blipFill>
        <p:spPr>
          <a:xfrm>
            <a:off x="380326" y="2439249"/>
            <a:ext cx="4385884" cy="1056510"/>
          </a:xfrm>
          <a:prstGeom prst="rect">
            <a:avLst/>
          </a:prstGeom>
        </p:spPr>
      </p:pic>
      <p:pic>
        <p:nvPicPr>
          <p:cNvPr id="7" name="Picture 6">
            <a:extLst>
              <a:ext uri="{FF2B5EF4-FFF2-40B4-BE49-F238E27FC236}">
                <a16:creationId xmlns:a16="http://schemas.microsoft.com/office/drawing/2014/main" id="{7F318214-F0A5-6E5F-2CD2-AE6A1E923DF0}"/>
              </a:ext>
            </a:extLst>
          </p:cNvPr>
          <p:cNvPicPr>
            <a:picLocks noChangeAspect="1"/>
          </p:cNvPicPr>
          <p:nvPr/>
        </p:nvPicPr>
        <p:blipFill>
          <a:blip r:embed="rId3"/>
          <a:stretch>
            <a:fillRect/>
          </a:stretch>
        </p:blipFill>
        <p:spPr>
          <a:xfrm>
            <a:off x="5866726" y="2439249"/>
            <a:ext cx="4582925" cy="1056510"/>
          </a:xfrm>
          <a:prstGeom prst="rect">
            <a:avLst/>
          </a:prstGeom>
        </p:spPr>
      </p:pic>
      <p:sp>
        <p:nvSpPr>
          <p:cNvPr id="8" name="TextBox 7">
            <a:extLst>
              <a:ext uri="{FF2B5EF4-FFF2-40B4-BE49-F238E27FC236}">
                <a16:creationId xmlns:a16="http://schemas.microsoft.com/office/drawing/2014/main" id="{7B4E86DE-7E21-97E1-428F-CB3BD4E28ED6}"/>
              </a:ext>
            </a:extLst>
          </p:cNvPr>
          <p:cNvSpPr txBox="1"/>
          <p:nvPr/>
        </p:nvSpPr>
        <p:spPr>
          <a:xfrm flipH="1">
            <a:off x="380326" y="3989961"/>
            <a:ext cx="4928050" cy="1569660"/>
          </a:xfrm>
          <a:prstGeom prst="rect">
            <a:avLst/>
          </a:prstGeom>
          <a:noFill/>
        </p:spPr>
        <p:txBody>
          <a:bodyPr wrap="square" rtlCol="0">
            <a:spAutoFit/>
          </a:bodyPr>
          <a:lstStyle/>
          <a:p>
            <a:r>
              <a:rPr lang="en-US" sz="1200" b="1" i="0" dirty="0">
                <a:solidFill>
                  <a:srgbClr val="0F172A"/>
                </a:solidFill>
                <a:effectLst/>
                <a:latin typeface="Segoe UI" panose="020B0502040204020203" pitchFamily="34" charset="0"/>
                <a:cs typeface="Segoe UI" panose="020B0502040204020203" pitchFamily="34" charset="0"/>
              </a:rPr>
              <a:t>Class Components</a:t>
            </a:r>
            <a:r>
              <a:rPr lang="en-US" sz="1200" b="0" i="0" dirty="0">
                <a:solidFill>
                  <a:srgbClr val="0F172A"/>
                </a:solidFill>
                <a:effectLst/>
                <a:latin typeface="Segoe UI" panose="020B0502040204020203" pitchFamily="34" charset="0"/>
                <a:cs typeface="Segoe UI" panose="020B0502040204020203" pitchFamily="34" charset="0"/>
              </a:rPr>
              <a:t>: Class components are ES6 classes that extend the </a:t>
            </a:r>
            <a:r>
              <a:rPr lang="en-US" sz="1200" b="1" i="0" dirty="0">
                <a:effectLst/>
                <a:latin typeface="Segoe UI" panose="020B0502040204020203" pitchFamily="34" charset="0"/>
                <a:cs typeface="Segoe UI" panose="020B0502040204020203" pitchFamily="34" charset="0"/>
              </a:rPr>
              <a:t>React.Component</a:t>
            </a:r>
            <a:r>
              <a:rPr lang="en-US" sz="1200" b="1" i="0" dirty="0">
                <a:solidFill>
                  <a:srgbClr val="0F172A"/>
                </a:solidFill>
                <a:effectLst/>
                <a:latin typeface="Segoe UI" panose="020B0502040204020203" pitchFamily="34" charset="0"/>
                <a:cs typeface="Segoe UI" panose="020B0502040204020203" pitchFamily="34" charset="0"/>
              </a:rPr>
              <a:t> </a:t>
            </a:r>
            <a:r>
              <a:rPr lang="en-US" sz="1200" b="0" i="0" dirty="0">
                <a:solidFill>
                  <a:srgbClr val="0F172A"/>
                </a:solidFill>
                <a:effectLst/>
                <a:latin typeface="Segoe UI" panose="020B0502040204020203" pitchFamily="34" charset="0"/>
                <a:cs typeface="Segoe UI" panose="020B0502040204020203" pitchFamily="34" charset="0"/>
              </a:rPr>
              <a:t>class. They have more features and capabilities than functional components, such as state management and lifecycle methods. They provide more flexibility and control over the component's behavior. A class component can be used when you need to manage state or handle complex logic.</a:t>
            </a:r>
          </a:p>
          <a:p>
            <a:r>
              <a:rPr lang="en-US" sz="1200" dirty="0">
                <a:latin typeface="Segoe UI" panose="020B0502040204020203" pitchFamily="34" charset="0"/>
                <a:cs typeface="Segoe UI" panose="020B0502040204020203" pitchFamily="34" charset="0"/>
              </a:rPr>
              <a:t>In this example, the class component manages the count state and updates it when the button is clicked.</a:t>
            </a:r>
          </a:p>
        </p:txBody>
      </p:sp>
      <p:pic>
        <p:nvPicPr>
          <p:cNvPr id="10" name="Picture 9">
            <a:extLst>
              <a:ext uri="{FF2B5EF4-FFF2-40B4-BE49-F238E27FC236}">
                <a16:creationId xmlns:a16="http://schemas.microsoft.com/office/drawing/2014/main" id="{5E529692-24EF-A23B-EEFB-7CDEE793B4A9}"/>
              </a:ext>
            </a:extLst>
          </p:cNvPr>
          <p:cNvPicPr>
            <a:picLocks noChangeAspect="1"/>
          </p:cNvPicPr>
          <p:nvPr/>
        </p:nvPicPr>
        <p:blipFill>
          <a:blip r:embed="rId4"/>
          <a:stretch>
            <a:fillRect/>
          </a:stretch>
        </p:blipFill>
        <p:spPr>
          <a:xfrm>
            <a:off x="5462125" y="3567313"/>
            <a:ext cx="6578824" cy="3189716"/>
          </a:xfrm>
          <a:prstGeom prst="rect">
            <a:avLst/>
          </a:prstGeom>
        </p:spPr>
      </p:pic>
    </p:spTree>
    <p:extLst>
      <p:ext uri="{BB962C8B-B14F-4D97-AF65-F5344CB8AC3E}">
        <p14:creationId xmlns:p14="http://schemas.microsoft.com/office/powerpoint/2010/main" val="24766132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Binding Event Handler</a:t>
            </a:r>
          </a:p>
        </p:txBody>
      </p:sp>
      <p:pic>
        <p:nvPicPr>
          <p:cNvPr id="3" name="Picture 2">
            <a:extLst>
              <a:ext uri="{FF2B5EF4-FFF2-40B4-BE49-F238E27FC236}">
                <a16:creationId xmlns:a16="http://schemas.microsoft.com/office/drawing/2014/main" id="{48269EBE-7A53-6217-902E-71E15B7871FC}"/>
              </a:ext>
            </a:extLst>
          </p:cNvPr>
          <p:cNvPicPr>
            <a:picLocks noChangeAspect="1"/>
          </p:cNvPicPr>
          <p:nvPr/>
        </p:nvPicPr>
        <p:blipFill>
          <a:blip r:embed="rId2"/>
          <a:stretch>
            <a:fillRect/>
          </a:stretch>
        </p:blipFill>
        <p:spPr>
          <a:xfrm>
            <a:off x="156506" y="706529"/>
            <a:ext cx="5869364" cy="5686179"/>
          </a:xfrm>
          <a:prstGeom prst="rect">
            <a:avLst/>
          </a:prstGeom>
        </p:spPr>
      </p:pic>
      <p:pic>
        <p:nvPicPr>
          <p:cNvPr id="7" name="Picture 6">
            <a:extLst>
              <a:ext uri="{FF2B5EF4-FFF2-40B4-BE49-F238E27FC236}">
                <a16:creationId xmlns:a16="http://schemas.microsoft.com/office/drawing/2014/main" id="{768DF75D-9849-128A-D813-BA97D4437700}"/>
              </a:ext>
            </a:extLst>
          </p:cNvPr>
          <p:cNvPicPr>
            <a:picLocks noChangeAspect="1"/>
          </p:cNvPicPr>
          <p:nvPr/>
        </p:nvPicPr>
        <p:blipFill>
          <a:blip r:embed="rId3"/>
          <a:stretch>
            <a:fillRect/>
          </a:stretch>
        </p:blipFill>
        <p:spPr>
          <a:xfrm>
            <a:off x="6196030" y="724655"/>
            <a:ext cx="5650710" cy="5686179"/>
          </a:xfrm>
          <a:prstGeom prst="rect">
            <a:avLst/>
          </a:prstGeom>
        </p:spPr>
      </p:pic>
    </p:spTree>
    <p:extLst>
      <p:ext uri="{BB962C8B-B14F-4D97-AF65-F5344CB8AC3E}">
        <p14:creationId xmlns:p14="http://schemas.microsoft.com/office/powerpoint/2010/main" val="833770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Binding Event Handler</a:t>
            </a:r>
          </a:p>
        </p:txBody>
      </p:sp>
      <p:pic>
        <p:nvPicPr>
          <p:cNvPr id="4" name="Picture 3">
            <a:extLst>
              <a:ext uri="{FF2B5EF4-FFF2-40B4-BE49-F238E27FC236}">
                <a16:creationId xmlns:a16="http://schemas.microsoft.com/office/drawing/2014/main" id="{2924826E-9BA1-D655-D961-52965E37090D}"/>
              </a:ext>
            </a:extLst>
          </p:cNvPr>
          <p:cNvPicPr>
            <a:picLocks noChangeAspect="1"/>
          </p:cNvPicPr>
          <p:nvPr/>
        </p:nvPicPr>
        <p:blipFill>
          <a:blip r:embed="rId2"/>
          <a:stretch>
            <a:fillRect/>
          </a:stretch>
        </p:blipFill>
        <p:spPr>
          <a:xfrm>
            <a:off x="89013" y="578381"/>
            <a:ext cx="6158038" cy="5984259"/>
          </a:xfrm>
          <a:prstGeom prst="rect">
            <a:avLst/>
          </a:prstGeom>
        </p:spPr>
      </p:pic>
      <p:pic>
        <p:nvPicPr>
          <p:cNvPr id="6" name="Picture 5">
            <a:extLst>
              <a:ext uri="{FF2B5EF4-FFF2-40B4-BE49-F238E27FC236}">
                <a16:creationId xmlns:a16="http://schemas.microsoft.com/office/drawing/2014/main" id="{218E09AF-E561-ECCA-B1E1-D669123BA878}"/>
              </a:ext>
            </a:extLst>
          </p:cNvPr>
          <p:cNvPicPr>
            <a:picLocks noChangeAspect="1"/>
          </p:cNvPicPr>
          <p:nvPr/>
        </p:nvPicPr>
        <p:blipFill>
          <a:blip r:embed="rId3"/>
          <a:stretch>
            <a:fillRect/>
          </a:stretch>
        </p:blipFill>
        <p:spPr>
          <a:xfrm>
            <a:off x="6355513" y="578380"/>
            <a:ext cx="5747474" cy="5984259"/>
          </a:xfrm>
          <a:prstGeom prst="rect">
            <a:avLst/>
          </a:prstGeom>
        </p:spPr>
      </p:pic>
    </p:spTree>
    <p:extLst>
      <p:ext uri="{BB962C8B-B14F-4D97-AF65-F5344CB8AC3E}">
        <p14:creationId xmlns:p14="http://schemas.microsoft.com/office/powerpoint/2010/main" val="2236373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Conditional Rendering</a:t>
            </a:r>
          </a:p>
        </p:txBody>
      </p:sp>
      <p:sp>
        <p:nvSpPr>
          <p:cNvPr id="2" name="TextBox 1">
            <a:extLst>
              <a:ext uri="{FF2B5EF4-FFF2-40B4-BE49-F238E27FC236}">
                <a16:creationId xmlns:a16="http://schemas.microsoft.com/office/drawing/2014/main" id="{D695FC93-BEFC-826D-9D18-7702F21ECF66}"/>
              </a:ext>
            </a:extLst>
          </p:cNvPr>
          <p:cNvSpPr txBox="1"/>
          <p:nvPr/>
        </p:nvSpPr>
        <p:spPr>
          <a:xfrm>
            <a:off x="202301" y="906307"/>
            <a:ext cx="9856099" cy="4524315"/>
          </a:xfrm>
          <a:prstGeom prst="rect">
            <a:avLst/>
          </a:prstGeom>
          <a:noFill/>
        </p:spPr>
        <p:txBody>
          <a:bodyPr wrap="square" rtlCol="0">
            <a:spAutoFit/>
          </a:bodyPr>
          <a:lstStyle/>
          <a:p>
            <a:r>
              <a:rPr lang="en-US" sz="1600" dirty="0">
                <a:latin typeface="Segoe UI" panose="020B0502040204020203" pitchFamily="34" charset="0"/>
                <a:cs typeface="Segoe UI" panose="020B0502040204020203" pitchFamily="34" charset="0"/>
              </a:rPr>
              <a:t>You can build Single Page Applications (SPA) that are dynamic and highly interactive with React. One feature that allows for this is conditional rendering.</a:t>
            </a:r>
          </a:p>
          <a:p>
            <a:endParaRPr lang="en-US"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Conditional rendering is a term to describe the ability to render different user interface (UI) markup if a condition is true or false. In React, it allows us to render different elements or components based on a condition. This concept is applied often in the following scenarios:</a:t>
            </a:r>
          </a:p>
          <a:p>
            <a:endParaRPr lang="en-US" sz="16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600" dirty="0">
                <a:latin typeface="Segoe UI" panose="020B0502040204020203" pitchFamily="34" charset="0"/>
                <a:cs typeface="Segoe UI" panose="020B0502040204020203" pitchFamily="34" charset="0"/>
              </a:rPr>
              <a:t>Rendering external data from an API.</a:t>
            </a:r>
          </a:p>
          <a:p>
            <a:pPr marL="171450" indent="-171450">
              <a:buFont typeface="Arial" panose="020B0604020202020204" pitchFamily="34" charset="0"/>
              <a:buChar char="•"/>
            </a:pPr>
            <a:r>
              <a:rPr lang="en-US" sz="1600" dirty="0">
                <a:latin typeface="Segoe UI" panose="020B0502040204020203" pitchFamily="34" charset="0"/>
                <a:cs typeface="Segoe UI" panose="020B0502040204020203" pitchFamily="34" charset="0"/>
              </a:rPr>
              <a:t>Showing or hiding elements.</a:t>
            </a:r>
          </a:p>
          <a:p>
            <a:pPr marL="171450" indent="-171450">
              <a:buFont typeface="Arial" panose="020B0604020202020204" pitchFamily="34" charset="0"/>
              <a:buChar char="•"/>
            </a:pPr>
            <a:r>
              <a:rPr lang="en-US" sz="1600" dirty="0">
                <a:latin typeface="Segoe UI" panose="020B0502040204020203" pitchFamily="34" charset="0"/>
                <a:cs typeface="Segoe UI" panose="020B0502040204020203" pitchFamily="34" charset="0"/>
              </a:rPr>
              <a:t>Toggling application functionality.</a:t>
            </a:r>
          </a:p>
          <a:p>
            <a:pPr marL="171450" indent="-171450">
              <a:buFont typeface="Arial" panose="020B0604020202020204" pitchFamily="34" charset="0"/>
              <a:buChar char="•"/>
            </a:pPr>
            <a:r>
              <a:rPr lang="en-US" sz="1600" dirty="0">
                <a:latin typeface="Segoe UI" panose="020B0502040204020203" pitchFamily="34" charset="0"/>
                <a:cs typeface="Segoe UI" panose="020B0502040204020203" pitchFamily="34" charset="0"/>
              </a:rPr>
              <a:t>Implementing permission levels.</a:t>
            </a:r>
          </a:p>
          <a:p>
            <a:pPr marL="171450" indent="-171450">
              <a:buFont typeface="Arial" panose="020B0604020202020204" pitchFamily="34" charset="0"/>
              <a:buChar char="•"/>
            </a:pPr>
            <a:r>
              <a:rPr lang="en-US" sz="1600" dirty="0">
                <a:latin typeface="Segoe UI" panose="020B0502040204020203" pitchFamily="34" charset="0"/>
                <a:cs typeface="Segoe UI" panose="020B0502040204020203" pitchFamily="34" charset="0"/>
              </a:rPr>
              <a:t>Handling authentication and authorization</a:t>
            </a:r>
            <a:r>
              <a:rPr lang="en-US" sz="1600" dirty="0"/>
              <a:t>.</a:t>
            </a:r>
          </a:p>
          <a:p>
            <a:r>
              <a:rPr lang="en-US" sz="1600" dirty="0">
                <a:latin typeface="Segoe UI" panose="020B0502040204020203" pitchFamily="34" charset="0"/>
                <a:cs typeface="Segoe UI" panose="020B0502040204020203" pitchFamily="34" charset="0"/>
              </a:rPr>
              <a:t>In React, you can conditionally render JSX using JavaScript syntax like if statements, &amp;&amp;, and ? : operators.</a:t>
            </a:r>
          </a:p>
          <a:p>
            <a:endParaRPr lang="en-US"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One of the essential features in modern React applications is the dynamic rendering of User Interface (UI) components with JSX based on user interactions, which cause certain events to be triggered and specific actions to be performed. These events are typically defined in functional components while building the application and are carried out by "</a:t>
            </a:r>
            <a:r>
              <a:rPr lang="en-US" sz="1600" b="1" dirty="0">
                <a:latin typeface="Segoe UI" panose="020B0502040204020203" pitchFamily="34" charset="0"/>
                <a:cs typeface="Segoe UI" panose="020B0502040204020203" pitchFamily="34" charset="0"/>
              </a:rPr>
              <a:t>Conditional Rendering</a:t>
            </a:r>
            <a:r>
              <a:rPr lang="en-US" sz="1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5345864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Conditional Rendering</a:t>
            </a:r>
          </a:p>
        </p:txBody>
      </p:sp>
      <p:pic>
        <p:nvPicPr>
          <p:cNvPr id="4" name="Picture 3">
            <a:extLst>
              <a:ext uri="{FF2B5EF4-FFF2-40B4-BE49-F238E27FC236}">
                <a16:creationId xmlns:a16="http://schemas.microsoft.com/office/drawing/2014/main" id="{9F50EB4E-8DE9-F434-AF59-EC3C790F93C8}"/>
              </a:ext>
            </a:extLst>
          </p:cNvPr>
          <p:cNvPicPr>
            <a:picLocks noChangeAspect="1"/>
          </p:cNvPicPr>
          <p:nvPr/>
        </p:nvPicPr>
        <p:blipFill>
          <a:blip r:embed="rId2"/>
          <a:stretch>
            <a:fillRect/>
          </a:stretch>
        </p:blipFill>
        <p:spPr>
          <a:xfrm>
            <a:off x="6166132" y="92879"/>
            <a:ext cx="5559227" cy="1368194"/>
          </a:xfrm>
          <a:prstGeom prst="rect">
            <a:avLst/>
          </a:prstGeom>
        </p:spPr>
      </p:pic>
      <p:pic>
        <p:nvPicPr>
          <p:cNvPr id="6" name="Picture 5">
            <a:extLst>
              <a:ext uri="{FF2B5EF4-FFF2-40B4-BE49-F238E27FC236}">
                <a16:creationId xmlns:a16="http://schemas.microsoft.com/office/drawing/2014/main" id="{00582737-98C6-3DF6-03DF-2ED558095B9D}"/>
              </a:ext>
            </a:extLst>
          </p:cNvPr>
          <p:cNvPicPr>
            <a:picLocks noChangeAspect="1"/>
          </p:cNvPicPr>
          <p:nvPr/>
        </p:nvPicPr>
        <p:blipFill>
          <a:blip r:embed="rId3"/>
          <a:stretch>
            <a:fillRect/>
          </a:stretch>
        </p:blipFill>
        <p:spPr>
          <a:xfrm>
            <a:off x="123291" y="462211"/>
            <a:ext cx="5902579" cy="6302910"/>
          </a:xfrm>
          <a:prstGeom prst="rect">
            <a:avLst/>
          </a:prstGeom>
        </p:spPr>
      </p:pic>
      <p:pic>
        <p:nvPicPr>
          <p:cNvPr id="8" name="Picture 7">
            <a:extLst>
              <a:ext uri="{FF2B5EF4-FFF2-40B4-BE49-F238E27FC236}">
                <a16:creationId xmlns:a16="http://schemas.microsoft.com/office/drawing/2014/main" id="{3E78BB76-989A-BD6A-166D-8C3DC7F2BBEA}"/>
              </a:ext>
            </a:extLst>
          </p:cNvPr>
          <p:cNvPicPr>
            <a:picLocks noChangeAspect="1"/>
          </p:cNvPicPr>
          <p:nvPr/>
        </p:nvPicPr>
        <p:blipFill>
          <a:blip r:embed="rId4"/>
          <a:stretch>
            <a:fillRect/>
          </a:stretch>
        </p:blipFill>
        <p:spPr>
          <a:xfrm>
            <a:off x="6131065" y="1380620"/>
            <a:ext cx="3797862" cy="1054154"/>
          </a:xfrm>
          <a:prstGeom prst="rect">
            <a:avLst/>
          </a:prstGeom>
        </p:spPr>
      </p:pic>
      <p:pic>
        <p:nvPicPr>
          <p:cNvPr id="10" name="Picture 9">
            <a:extLst>
              <a:ext uri="{FF2B5EF4-FFF2-40B4-BE49-F238E27FC236}">
                <a16:creationId xmlns:a16="http://schemas.microsoft.com/office/drawing/2014/main" id="{1F33E2DE-AC17-A684-B650-37A6C0960937}"/>
              </a:ext>
            </a:extLst>
          </p:cNvPr>
          <p:cNvPicPr>
            <a:picLocks noChangeAspect="1"/>
          </p:cNvPicPr>
          <p:nvPr/>
        </p:nvPicPr>
        <p:blipFill>
          <a:blip r:embed="rId5"/>
          <a:stretch>
            <a:fillRect/>
          </a:stretch>
        </p:blipFill>
        <p:spPr>
          <a:xfrm>
            <a:off x="6199288" y="2434775"/>
            <a:ext cx="5902579" cy="2703668"/>
          </a:xfrm>
          <a:prstGeom prst="rect">
            <a:avLst/>
          </a:prstGeom>
        </p:spPr>
      </p:pic>
      <p:pic>
        <p:nvPicPr>
          <p:cNvPr id="12" name="Picture 11">
            <a:extLst>
              <a:ext uri="{FF2B5EF4-FFF2-40B4-BE49-F238E27FC236}">
                <a16:creationId xmlns:a16="http://schemas.microsoft.com/office/drawing/2014/main" id="{4E8C44F7-366B-694B-904C-3E63105F093E}"/>
              </a:ext>
            </a:extLst>
          </p:cNvPr>
          <p:cNvPicPr>
            <a:picLocks noChangeAspect="1"/>
          </p:cNvPicPr>
          <p:nvPr/>
        </p:nvPicPr>
        <p:blipFill>
          <a:blip r:embed="rId6"/>
          <a:stretch>
            <a:fillRect/>
          </a:stretch>
        </p:blipFill>
        <p:spPr>
          <a:xfrm>
            <a:off x="6199288" y="5259371"/>
            <a:ext cx="4393186" cy="1505750"/>
          </a:xfrm>
          <a:prstGeom prst="rect">
            <a:avLst/>
          </a:prstGeom>
        </p:spPr>
      </p:pic>
    </p:spTree>
    <p:extLst>
      <p:ext uri="{BB962C8B-B14F-4D97-AF65-F5344CB8AC3E}">
        <p14:creationId xmlns:p14="http://schemas.microsoft.com/office/powerpoint/2010/main" val="1071317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Conditional Rendering</a:t>
            </a:r>
          </a:p>
        </p:txBody>
      </p:sp>
      <p:pic>
        <p:nvPicPr>
          <p:cNvPr id="7" name="Picture 6">
            <a:extLst>
              <a:ext uri="{FF2B5EF4-FFF2-40B4-BE49-F238E27FC236}">
                <a16:creationId xmlns:a16="http://schemas.microsoft.com/office/drawing/2014/main" id="{1996D00F-334A-A554-C56F-24D3549BE501}"/>
              </a:ext>
            </a:extLst>
          </p:cNvPr>
          <p:cNvPicPr>
            <a:picLocks noChangeAspect="1"/>
          </p:cNvPicPr>
          <p:nvPr/>
        </p:nvPicPr>
        <p:blipFill>
          <a:blip r:embed="rId2"/>
          <a:stretch>
            <a:fillRect/>
          </a:stretch>
        </p:blipFill>
        <p:spPr>
          <a:xfrm>
            <a:off x="187207" y="527534"/>
            <a:ext cx="10105862" cy="3842166"/>
          </a:xfrm>
          <a:prstGeom prst="rect">
            <a:avLst/>
          </a:prstGeom>
        </p:spPr>
      </p:pic>
      <p:pic>
        <p:nvPicPr>
          <p:cNvPr id="11" name="Picture 10">
            <a:extLst>
              <a:ext uri="{FF2B5EF4-FFF2-40B4-BE49-F238E27FC236}">
                <a16:creationId xmlns:a16="http://schemas.microsoft.com/office/drawing/2014/main" id="{D3F704DB-505D-4F55-2955-3DF9B3F1C8C3}"/>
              </a:ext>
            </a:extLst>
          </p:cNvPr>
          <p:cNvPicPr>
            <a:picLocks noChangeAspect="1"/>
          </p:cNvPicPr>
          <p:nvPr/>
        </p:nvPicPr>
        <p:blipFill>
          <a:blip r:embed="rId3"/>
          <a:stretch>
            <a:fillRect/>
          </a:stretch>
        </p:blipFill>
        <p:spPr>
          <a:xfrm>
            <a:off x="187207" y="4492632"/>
            <a:ext cx="3524340" cy="1212253"/>
          </a:xfrm>
          <a:prstGeom prst="rect">
            <a:avLst/>
          </a:prstGeom>
        </p:spPr>
      </p:pic>
    </p:spTree>
    <p:extLst>
      <p:ext uri="{BB962C8B-B14F-4D97-AF65-F5344CB8AC3E}">
        <p14:creationId xmlns:p14="http://schemas.microsoft.com/office/powerpoint/2010/main" val="2205946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Conditional Rendering</a:t>
            </a:r>
          </a:p>
        </p:txBody>
      </p:sp>
      <p:pic>
        <p:nvPicPr>
          <p:cNvPr id="3" name="Picture 2">
            <a:extLst>
              <a:ext uri="{FF2B5EF4-FFF2-40B4-BE49-F238E27FC236}">
                <a16:creationId xmlns:a16="http://schemas.microsoft.com/office/drawing/2014/main" id="{D1766B99-A6E8-7B7F-F42A-71F2C8DBAFD8}"/>
              </a:ext>
            </a:extLst>
          </p:cNvPr>
          <p:cNvPicPr>
            <a:picLocks noChangeAspect="1"/>
          </p:cNvPicPr>
          <p:nvPr/>
        </p:nvPicPr>
        <p:blipFill>
          <a:blip r:embed="rId2"/>
          <a:stretch>
            <a:fillRect/>
          </a:stretch>
        </p:blipFill>
        <p:spPr>
          <a:xfrm>
            <a:off x="275003" y="500648"/>
            <a:ext cx="10018066" cy="5588287"/>
          </a:xfrm>
          <a:prstGeom prst="rect">
            <a:avLst/>
          </a:prstGeom>
        </p:spPr>
      </p:pic>
    </p:spTree>
    <p:extLst>
      <p:ext uri="{BB962C8B-B14F-4D97-AF65-F5344CB8AC3E}">
        <p14:creationId xmlns:p14="http://schemas.microsoft.com/office/powerpoint/2010/main" val="30657823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Conditional Rendering</a:t>
            </a:r>
          </a:p>
        </p:txBody>
      </p:sp>
      <p:pic>
        <p:nvPicPr>
          <p:cNvPr id="4" name="Picture 3">
            <a:extLst>
              <a:ext uri="{FF2B5EF4-FFF2-40B4-BE49-F238E27FC236}">
                <a16:creationId xmlns:a16="http://schemas.microsoft.com/office/drawing/2014/main" id="{B4840598-5441-E76D-E081-61AF352C8674}"/>
              </a:ext>
            </a:extLst>
          </p:cNvPr>
          <p:cNvPicPr>
            <a:picLocks noChangeAspect="1"/>
          </p:cNvPicPr>
          <p:nvPr/>
        </p:nvPicPr>
        <p:blipFill>
          <a:blip r:embed="rId2"/>
          <a:stretch>
            <a:fillRect/>
          </a:stretch>
        </p:blipFill>
        <p:spPr>
          <a:xfrm>
            <a:off x="161298" y="637353"/>
            <a:ext cx="10002298" cy="4169315"/>
          </a:xfrm>
          <a:prstGeom prst="rect">
            <a:avLst/>
          </a:prstGeom>
        </p:spPr>
      </p:pic>
      <p:pic>
        <p:nvPicPr>
          <p:cNvPr id="6" name="Picture 5">
            <a:extLst>
              <a:ext uri="{FF2B5EF4-FFF2-40B4-BE49-F238E27FC236}">
                <a16:creationId xmlns:a16="http://schemas.microsoft.com/office/drawing/2014/main" id="{ABC9FD43-1194-FE97-6ABE-C2D822EC06B5}"/>
              </a:ext>
            </a:extLst>
          </p:cNvPr>
          <p:cNvPicPr>
            <a:picLocks noChangeAspect="1"/>
          </p:cNvPicPr>
          <p:nvPr/>
        </p:nvPicPr>
        <p:blipFill>
          <a:blip r:embed="rId3"/>
          <a:stretch>
            <a:fillRect/>
          </a:stretch>
        </p:blipFill>
        <p:spPr>
          <a:xfrm>
            <a:off x="231968" y="5254812"/>
            <a:ext cx="9931628" cy="1340198"/>
          </a:xfrm>
          <a:prstGeom prst="rect">
            <a:avLst/>
          </a:prstGeom>
        </p:spPr>
      </p:pic>
    </p:spTree>
    <p:extLst>
      <p:ext uri="{BB962C8B-B14F-4D97-AF65-F5344CB8AC3E}">
        <p14:creationId xmlns:p14="http://schemas.microsoft.com/office/powerpoint/2010/main" val="29799577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Conditional Rendering</a:t>
            </a:r>
          </a:p>
        </p:txBody>
      </p:sp>
      <p:pic>
        <p:nvPicPr>
          <p:cNvPr id="3" name="Picture 2">
            <a:extLst>
              <a:ext uri="{FF2B5EF4-FFF2-40B4-BE49-F238E27FC236}">
                <a16:creationId xmlns:a16="http://schemas.microsoft.com/office/drawing/2014/main" id="{4F5C9E02-58DD-F27C-F677-BB034605215F}"/>
              </a:ext>
            </a:extLst>
          </p:cNvPr>
          <p:cNvPicPr>
            <a:picLocks noChangeAspect="1"/>
          </p:cNvPicPr>
          <p:nvPr/>
        </p:nvPicPr>
        <p:blipFill>
          <a:blip r:embed="rId2"/>
          <a:stretch>
            <a:fillRect/>
          </a:stretch>
        </p:blipFill>
        <p:spPr>
          <a:xfrm>
            <a:off x="364143" y="462211"/>
            <a:ext cx="9273471" cy="5933149"/>
          </a:xfrm>
          <a:prstGeom prst="rect">
            <a:avLst/>
          </a:prstGeom>
        </p:spPr>
      </p:pic>
    </p:spTree>
    <p:extLst>
      <p:ext uri="{BB962C8B-B14F-4D97-AF65-F5344CB8AC3E}">
        <p14:creationId xmlns:p14="http://schemas.microsoft.com/office/powerpoint/2010/main" val="21973817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List</a:t>
            </a:r>
          </a:p>
        </p:txBody>
      </p:sp>
      <p:pic>
        <p:nvPicPr>
          <p:cNvPr id="4" name="Picture 3">
            <a:extLst>
              <a:ext uri="{FF2B5EF4-FFF2-40B4-BE49-F238E27FC236}">
                <a16:creationId xmlns:a16="http://schemas.microsoft.com/office/drawing/2014/main" id="{7573248B-5714-B26A-E3D4-4589AABE0F6E}"/>
              </a:ext>
            </a:extLst>
          </p:cNvPr>
          <p:cNvPicPr>
            <a:picLocks noChangeAspect="1"/>
          </p:cNvPicPr>
          <p:nvPr/>
        </p:nvPicPr>
        <p:blipFill>
          <a:blip r:embed="rId2"/>
          <a:stretch>
            <a:fillRect/>
          </a:stretch>
        </p:blipFill>
        <p:spPr>
          <a:xfrm>
            <a:off x="155301" y="591114"/>
            <a:ext cx="10356253" cy="2837886"/>
          </a:xfrm>
          <a:prstGeom prst="rect">
            <a:avLst/>
          </a:prstGeom>
        </p:spPr>
      </p:pic>
      <p:pic>
        <p:nvPicPr>
          <p:cNvPr id="6" name="Picture 5">
            <a:extLst>
              <a:ext uri="{FF2B5EF4-FFF2-40B4-BE49-F238E27FC236}">
                <a16:creationId xmlns:a16="http://schemas.microsoft.com/office/drawing/2014/main" id="{5BB5315F-C382-BEC3-1CBD-15DF258CC9B4}"/>
              </a:ext>
            </a:extLst>
          </p:cNvPr>
          <p:cNvPicPr>
            <a:picLocks noChangeAspect="1"/>
          </p:cNvPicPr>
          <p:nvPr/>
        </p:nvPicPr>
        <p:blipFill>
          <a:blip r:embed="rId3"/>
          <a:stretch>
            <a:fillRect/>
          </a:stretch>
        </p:blipFill>
        <p:spPr>
          <a:xfrm>
            <a:off x="89013" y="3458201"/>
            <a:ext cx="10485726" cy="269630"/>
          </a:xfrm>
          <a:prstGeom prst="rect">
            <a:avLst/>
          </a:prstGeom>
        </p:spPr>
      </p:pic>
      <p:pic>
        <p:nvPicPr>
          <p:cNvPr id="8" name="Picture 7">
            <a:extLst>
              <a:ext uri="{FF2B5EF4-FFF2-40B4-BE49-F238E27FC236}">
                <a16:creationId xmlns:a16="http://schemas.microsoft.com/office/drawing/2014/main" id="{A09DC6D2-89C6-1B27-0F29-A865BB7DDD13}"/>
              </a:ext>
            </a:extLst>
          </p:cNvPr>
          <p:cNvPicPr>
            <a:picLocks noChangeAspect="1"/>
          </p:cNvPicPr>
          <p:nvPr/>
        </p:nvPicPr>
        <p:blipFill>
          <a:blip r:embed="rId4"/>
          <a:stretch>
            <a:fillRect/>
          </a:stretch>
        </p:blipFill>
        <p:spPr>
          <a:xfrm>
            <a:off x="296301" y="3836794"/>
            <a:ext cx="5035575" cy="3021206"/>
          </a:xfrm>
          <a:prstGeom prst="rect">
            <a:avLst/>
          </a:prstGeom>
        </p:spPr>
      </p:pic>
      <p:pic>
        <p:nvPicPr>
          <p:cNvPr id="10" name="Picture 9">
            <a:extLst>
              <a:ext uri="{FF2B5EF4-FFF2-40B4-BE49-F238E27FC236}">
                <a16:creationId xmlns:a16="http://schemas.microsoft.com/office/drawing/2014/main" id="{2E176EA6-9600-A3C3-9ACE-AF5E702F71B7}"/>
              </a:ext>
            </a:extLst>
          </p:cNvPr>
          <p:cNvPicPr>
            <a:picLocks noChangeAspect="1"/>
          </p:cNvPicPr>
          <p:nvPr/>
        </p:nvPicPr>
        <p:blipFill>
          <a:blip r:embed="rId5"/>
          <a:stretch>
            <a:fillRect/>
          </a:stretch>
        </p:blipFill>
        <p:spPr>
          <a:xfrm>
            <a:off x="5604650" y="3886490"/>
            <a:ext cx="3733992" cy="2247273"/>
          </a:xfrm>
          <a:prstGeom prst="rect">
            <a:avLst/>
          </a:prstGeom>
        </p:spPr>
      </p:pic>
    </p:spTree>
    <p:extLst>
      <p:ext uri="{BB962C8B-B14F-4D97-AF65-F5344CB8AC3E}">
        <p14:creationId xmlns:p14="http://schemas.microsoft.com/office/powerpoint/2010/main" val="5379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List</a:t>
            </a:r>
          </a:p>
        </p:txBody>
      </p:sp>
      <p:pic>
        <p:nvPicPr>
          <p:cNvPr id="3" name="Picture 2">
            <a:extLst>
              <a:ext uri="{FF2B5EF4-FFF2-40B4-BE49-F238E27FC236}">
                <a16:creationId xmlns:a16="http://schemas.microsoft.com/office/drawing/2014/main" id="{A5E3488B-E1B0-D54F-22B4-35786028601E}"/>
              </a:ext>
            </a:extLst>
          </p:cNvPr>
          <p:cNvPicPr>
            <a:picLocks noChangeAspect="1"/>
          </p:cNvPicPr>
          <p:nvPr/>
        </p:nvPicPr>
        <p:blipFill>
          <a:blip r:embed="rId2"/>
          <a:stretch>
            <a:fillRect/>
          </a:stretch>
        </p:blipFill>
        <p:spPr>
          <a:xfrm>
            <a:off x="0" y="602166"/>
            <a:ext cx="10212148" cy="2230046"/>
          </a:xfrm>
          <a:prstGeom prst="rect">
            <a:avLst/>
          </a:prstGeom>
        </p:spPr>
      </p:pic>
      <p:pic>
        <p:nvPicPr>
          <p:cNvPr id="7" name="Picture 6">
            <a:extLst>
              <a:ext uri="{FF2B5EF4-FFF2-40B4-BE49-F238E27FC236}">
                <a16:creationId xmlns:a16="http://schemas.microsoft.com/office/drawing/2014/main" id="{BB9ED6A6-C040-2308-F731-490C98ED47A3}"/>
              </a:ext>
            </a:extLst>
          </p:cNvPr>
          <p:cNvPicPr>
            <a:picLocks noChangeAspect="1"/>
          </p:cNvPicPr>
          <p:nvPr/>
        </p:nvPicPr>
        <p:blipFill>
          <a:blip r:embed="rId3"/>
          <a:stretch>
            <a:fillRect/>
          </a:stretch>
        </p:blipFill>
        <p:spPr>
          <a:xfrm>
            <a:off x="213945" y="2832210"/>
            <a:ext cx="5686991" cy="3811351"/>
          </a:xfrm>
          <a:prstGeom prst="rect">
            <a:avLst/>
          </a:prstGeom>
        </p:spPr>
      </p:pic>
      <p:pic>
        <p:nvPicPr>
          <p:cNvPr id="11" name="Picture 10">
            <a:extLst>
              <a:ext uri="{FF2B5EF4-FFF2-40B4-BE49-F238E27FC236}">
                <a16:creationId xmlns:a16="http://schemas.microsoft.com/office/drawing/2014/main" id="{17085E53-A58E-FFBC-3D53-509B7D9BC35F}"/>
              </a:ext>
            </a:extLst>
          </p:cNvPr>
          <p:cNvPicPr>
            <a:picLocks noChangeAspect="1"/>
          </p:cNvPicPr>
          <p:nvPr/>
        </p:nvPicPr>
        <p:blipFill>
          <a:blip r:embed="rId4"/>
          <a:stretch>
            <a:fillRect/>
          </a:stretch>
        </p:blipFill>
        <p:spPr>
          <a:xfrm>
            <a:off x="4976601" y="2832210"/>
            <a:ext cx="4717488" cy="2832215"/>
          </a:xfrm>
          <a:prstGeom prst="rect">
            <a:avLst/>
          </a:prstGeom>
        </p:spPr>
      </p:pic>
      <p:sp>
        <p:nvSpPr>
          <p:cNvPr id="12" name="TextBox 11">
            <a:extLst>
              <a:ext uri="{FF2B5EF4-FFF2-40B4-BE49-F238E27FC236}">
                <a16:creationId xmlns:a16="http://schemas.microsoft.com/office/drawing/2014/main" id="{C59C9DF8-F141-30CE-0617-7C090EEC2822}"/>
              </a:ext>
            </a:extLst>
          </p:cNvPr>
          <p:cNvSpPr txBox="1"/>
          <p:nvPr/>
        </p:nvSpPr>
        <p:spPr>
          <a:xfrm>
            <a:off x="4992786" y="5980014"/>
            <a:ext cx="5567320" cy="646331"/>
          </a:xfrm>
          <a:prstGeom prst="rect">
            <a:avLst/>
          </a:prstGeom>
          <a:noFill/>
        </p:spPr>
        <p:txBody>
          <a:bodyPr wrap="square" rtlCol="0">
            <a:spAutoFit/>
          </a:bodyPr>
          <a:lstStyle/>
          <a:p>
            <a:r>
              <a:rPr lang="en-US" sz="1200" b="0" i="0" dirty="0">
                <a:solidFill>
                  <a:srgbClr val="273239"/>
                </a:solidFill>
                <a:effectLst/>
                <a:latin typeface="Segoe UI" panose="020B0502040204020203" pitchFamily="34" charset="0"/>
                <a:cs typeface="Segoe UI" panose="020B0502040204020203" pitchFamily="34" charset="0"/>
              </a:rPr>
              <a:t>The above warning message says that each of the list items in our unordered list should have a unique key.  A “</a:t>
            </a:r>
            <a:r>
              <a:rPr lang="en-US" sz="1200" b="1" i="0" dirty="0">
                <a:solidFill>
                  <a:srgbClr val="273239"/>
                </a:solidFill>
                <a:effectLst/>
                <a:latin typeface="Segoe UI" panose="020B0502040204020203" pitchFamily="34" charset="0"/>
                <a:cs typeface="Segoe UI" panose="020B0502040204020203" pitchFamily="34" charset="0"/>
              </a:rPr>
              <a:t>key</a:t>
            </a:r>
            <a:r>
              <a:rPr lang="en-US" sz="1200" b="0" i="0" dirty="0">
                <a:solidFill>
                  <a:srgbClr val="273239"/>
                </a:solidFill>
                <a:effectLst/>
                <a:latin typeface="Segoe UI" panose="020B0502040204020203" pitchFamily="34" charset="0"/>
                <a:cs typeface="Segoe UI" panose="020B0502040204020203" pitchFamily="34" charset="0"/>
              </a:rPr>
              <a:t>” is a special string attribute you need to include when creating lists of elements in React</a:t>
            </a:r>
            <a:endParaRPr lang="en-US" sz="1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539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Components</a:t>
            </a:r>
          </a:p>
        </p:txBody>
      </p:sp>
      <p:pic>
        <p:nvPicPr>
          <p:cNvPr id="5" name="Picture 4">
            <a:extLst>
              <a:ext uri="{FF2B5EF4-FFF2-40B4-BE49-F238E27FC236}">
                <a16:creationId xmlns:a16="http://schemas.microsoft.com/office/drawing/2014/main" id="{65495563-15A7-2D95-8537-DE4270E610DE}"/>
              </a:ext>
            </a:extLst>
          </p:cNvPr>
          <p:cNvPicPr>
            <a:picLocks noChangeAspect="1"/>
          </p:cNvPicPr>
          <p:nvPr/>
        </p:nvPicPr>
        <p:blipFill>
          <a:blip r:embed="rId2"/>
          <a:stretch>
            <a:fillRect/>
          </a:stretch>
        </p:blipFill>
        <p:spPr>
          <a:xfrm>
            <a:off x="242761" y="731112"/>
            <a:ext cx="9087356" cy="5718239"/>
          </a:xfrm>
          <a:prstGeom prst="rect">
            <a:avLst/>
          </a:prstGeom>
        </p:spPr>
      </p:pic>
    </p:spTree>
    <p:extLst>
      <p:ext uri="{BB962C8B-B14F-4D97-AF65-F5344CB8AC3E}">
        <p14:creationId xmlns:p14="http://schemas.microsoft.com/office/powerpoint/2010/main" val="9489907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List</a:t>
            </a:r>
          </a:p>
        </p:txBody>
      </p:sp>
      <p:pic>
        <p:nvPicPr>
          <p:cNvPr id="4" name="Picture 3">
            <a:extLst>
              <a:ext uri="{FF2B5EF4-FFF2-40B4-BE49-F238E27FC236}">
                <a16:creationId xmlns:a16="http://schemas.microsoft.com/office/drawing/2014/main" id="{F2F84A8D-0631-1C5B-20BE-42C3A21AB6E3}"/>
              </a:ext>
            </a:extLst>
          </p:cNvPr>
          <p:cNvPicPr>
            <a:picLocks noChangeAspect="1"/>
          </p:cNvPicPr>
          <p:nvPr/>
        </p:nvPicPr>
        <p:blipFill>
          <a:blip r:embed="rId2"/>
          <a:stretch>
            <a:fillRect/>
          </a:stretch>
        </p:blipFill>
        <p:spPr>
          <a:xfrm>
            <a:off x="89013" y="403239"/>
            <a:ext cx="9176368" cy="4694743"/>
          </a:xfrm>
          <a:prstGeom prst="rect">
            <a:avLst/>
          </a:prstGeom>
        </p:spPr>
      </p:pic>
      <p:pic>
        <p:nvPicPr>
          <p:cNvPr id="6" name="Picture 5">
            <a:extLst>
              <a:ext uri="{FF2B5EF4-FFF2-40B4-BE49-F238E27FC236}">
                <a16:creationId xmlns:a16="http://schemas.microsoft.com/office/drawing/2014/main" id="{4F50E4D8-0F47-8E88-5A90-5F8767372D60}"/>
              </a:ext>
            </a:extLst>
          </p:cNvPr>
          <p:cNvPicPr>
            <a:picLocks noChangeAspect="1"/>
          </p:cNvPicPr>
          <p:nvPr/>
        </p:nvPicPr>
        <p:blipFill>
          <a:blip r:embed="rId3"/>
          <a:stretch>
            <a:fillRect/>
          </a:stretch>
        </p:blipFill>
        <p:spPr>
          <a:xfrm>
            <a:off x="89013" y="5097981"/>
            <a:ext cx="922491" cy="1356779"/>
          </a:xfrm>
          <a:prstGeom prst="rect">
            <a:avLst/>
          </a:prstGeom>
        </p:spPr>
      </p:pic>
      <p:pic>
        <p:nvPicPr>
          <p:cNvPr id="9" name="Picture 8">
            <a:extLst>
              <a:ext uri="{FF2B5EF4-FFF2-40B4-BE49-F238E27FC236}">
                <a16:creationId xmlns:a16="http://schemas.microsoft.com/office/drawing/2014/main" id="{61C6A3CC-141A-20B1-2884-18A2093C23DF}"/>
              </a:ext>
            </a:extLst>
          </p:cNvPr>
          <p:cNvPicPr>
            <a:picLocks noChangeAspect="1"/>
          </p:cNvPicPr>
          <p:nvPr/>
        </p:nvPicPr>
        <p:blipFill>
          <a:blip r:embed="rId4"/>
          <a:stretch>
            <a:fillRect/>
          </a:stretch>
        </p:blipFill>
        <p:spPr>
          <a:xfrm>
            <a:off x="89013" y="6398220"/>
            <a:ext cx="7080530" cy="339546"/>
          </a:xfrm>
          <a:prstGeom prst="rect">
            <a:avLst/>
          </a:prstGeom>
        </p:spPr>
      </p:pic>
    </p:spTree>
    <p:extLst>
      <p:ext uri="{BB962C8B-B14F-4D97-AF65-F5344CB8AC3E}">
        <p14:creationId xmlns:p14="http://schemas.microsoft.com/office/powerpoint/2010/main" val="36225086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Keys</a:t>
            </a:r>
          </a:p>
        </p:txBody>
      </p:sp>
      <p:pic>
        <p:nvPicPr>
          <p:cNvPr id="3" name="Picture 2">
            <a:extLst>
              <a:ext uri="{FF2B5EF4-FFF2-40B4-BE49-F238E27FC236}">
                <a16:creationId xmlns:a16="http://schemas.microsoft.com/office/drawing/2014/main" id="{D89CFB06-50CE-8EC2-86BE-BC7EBBEE0659}"/>
              </a:ext>
            </a:extLst>
          </p:cNvPr>
          <p:cNvPicPr>
            <a:picLocks noChangeAspect="1"/>
          </p:cNvPicPr>
          <p:nvPr/>
        </p:nvPicPr>
        <p:blipFill>
          <a:blip r:embed="rId2"/>
          <a:stretch>
            <a:fillRect/>
          </a:stretch>
        </p:blipFill>
        <p:spPr>
          <a:xfrm>
            <a:off x="172919" y="594661"/>
            <a:ext cx="11099286" cy="1404072"/>
          </a:xfrm>
          <a:prstGeom prst="rect">
            <a:avLst/>
          </a:prstGeom>
        </p:spPr>
      </p:pic>
      <p:pic>
        <p:nvPicPr>
          <p:cNvPr id="7" name="Picture 6">
            <a:extLst>
              <a:ext uri="{FF2B5EF4-FFF2-40B4-BE49-F238E27FC236}">
                <a16:creationId xmlns:a16="http://schemas.microsoft.com/office/drawing/2014/main" id="{BA6C5EA7-B10E-1899-94F4-E38E1E6D3F56}"/>
              </a:ext>
            </a:extLst>
          </p:cNvPr>
          <p:cNvPicPr>
            <a:picLocks noChangeAspect="1"/>
          </p:cNvPicPr>
          <p:nvPr/>
        </p:nvPicPr>
        <p:blipFill>
          <a:blip r:embed="rId3"/>
          <a:stretch>
            <a:fillRect/>
          </a:stretch>
        </p:blipFill>
        <p:spPr>
          <a:xfrm>
            <a:off x="172919" y="2131183"/>
            <a:ext cx="10548611" cy="1227012"/>
          </a:xfrm>
          <a:prstGeom prst="rect">
            <a:avLst/>
          </a:prstGeom>
        </p:spPr>
      </p:pic>
      <p:pic>
        <p:nvPicPr>
          <p:cNvPr id="10" name="Picture 9">
            <a:extLst>
              <a:ext uri="{FF2B5EF4-FFF2-40B4-BE49-F238E27FC236}">
                <a16:creationId xmlns:a16="http://schemas.microsoft.com/office/drawing/2014/main" id="{6EBD2EB4-281B-C800-DEA8-770DF901BCD2}"/>
              </a:ext>
            </a:extLst>
          </p:cNvPr>
          <p:cNvPicPr>
            <a:picLocks noChangeAspect="1"/>
          </p:cNvPicPr>
          <p:nvPr/>
        </p:nvPicPr>
        <p:blipFill>
          <a:blip r:embed="rId4"/>
          <a:stretch>
            <a:fillRect/>
          </a:stretch>
        </p:blipFill>
        <p:spPr>
          <a:xfrm>
            <a:off x="277515" y="3358195"/>
            <a:ext cx="11099286" cy="3220630"/>
          </a:xfrm>
          <a:prstGeom prst="rect">
            <a:avLst/>
          </a:prstGeom>
        </p:spPr>
      </p:pic>
    </p:spTree>
    <p:extLst>
      <p:ext uri="{BB962C8B-B14F-4D97-AF65-F5344CB8AC3E}">
        <p14:creationId xmlns:p14="http://schemas.microsoft.com/office/powerpoint/2010/main" val="226059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Keys</a:t>
            </a:r>
          </a:p>
        </p:txBody>
      </p:sp>
      <p:pic>
        <p:nvPicPr>
          <p:cNvPr id="4" name="Picture 3">
            <a:extLst>
              <a:ext uri="{FF2B5EF4-FFF2-40B4-BE49-F238E27FC236}">
                <a16:creationId xmlns:a16="http://schemas.microsoft.com/office/drawing/2014/main" id="{D73931CA-422D-2527-8F75-8BE7DF74813F}"/>
              </a:ext>
            </a:extLst>
          </p:cNvPr>
          <p:cNvPicPr>
            <a:picLocks noChangeAspect="1"/>
          </p:cNvPicPr>
          <p:nvPr/>
        </p:nvPicPr>
        <p:blipFill>
          <a:blip r:embed="rId2"/>
          <a:stretch>
            <a:fillRect/>
          </a:stretch>
        </p:blipFill>
        <p:spPr>
          <a:xfrm>
            <a:off x="0" y="520815"/>
            <a:ext cx="10713854" cy="1210881"/>
          </a:xfrm>
          <a:prstGeom prst="rect">
            <a:avLst/>
          </a:prstGeom>
        </p:spPr>
      </p:pic>
      <p:pic>
        <p:nvPicPr>
          <p:cNvPr id="6" name="Picture 5">
            <a:extLst>
              <a:ext uri="{FF2B5EF4-FFF2-40B4-BE49-F238E27FC236}">
                <a16:creationId xmlns:a16="http://schemas.microsoft.com/office/drawing/2014/main" id="{D4A59B74-E2CE-3824-D2B2-7169D7FF3BE2}"/>
              </a:ext>
            </a:extLst>
          </p:cNvPr>
          <p:cNvPicPr>
            <a:picLocks noChangeAspect="1"/>
          </p:cNvPicPr>
          <p:nvPr/>
        </p:nvPicPr>
        <p:blipFill>
          <a:blip r:embed="rId3"/>
          <a:stretch>
            <a:fillRect/>
          </a:stretch>
        </p:blipFill>
        <p:spPr>
          <a:xfrm>
            <a:off x="186237" y="1857356"/>
            <a:ext cx="10098739" cy="1571644"/>
          </a:xfrm>
          <a:prstGeom prst="rect">
            <a:avLst/>
          </a:prstGeom>
        </p:spPr>
      </p:pic>
      <p:pic>
        <p:nvPicPr>
          <p:cNvPr id="9" name="Picture 8">
            <a:extLst>
              <a:ext uri="{FF2B5EF4-FFF2-40B4-BE49-F238E27FC236}">
                <a16:creationId xmlns:a16="http://schemas.microsoft.com/office/drawing/2014/main" id="{D0C092D4-7166-5BE8-85C6-57B6ED329DD1}"/>
              </a:ext>
            </a:extLst>
          </p:cNvPr>
          <p:cNvPicPr>
            <a:picLocks noChangeAspect="1"/>
          </p:cNvPicPr>
          <p:nvPr/>
        </p:nvPicPr>
        <p:blipFill>
          <a:blip r:embed="rId4"/>
          <a:stretch>
            <a:fillRect/>
          </a:stretch>
        </p:blipFill>
        <p:spPr>
          <a:xfrm>
            <a:off x="273031" y="3429000"/>
            <a:ext cx="5043436" cy="3295819"/>
          </a:xfrm>
          <a:prstGeom prst="rect">
            <a:avLst/>
          </a:prstGeom>
        </p:spPr>
      </p:pic>
      <p:pic>
        <p:nvPicPr>
          <p:cNvPr id="12" name="Picture 11">
            <a:extLst>
              <a:ext uri="{FF2B5EF4-FFF2-40B4-BE49-F238E27FC236}">
                <a16:creationId xmlns:a16="http://schemas.microsoft.com/office/drawing/2014/main" id="{9BB706C3-F874-0B23-F564-0AF098D6141A}"/>
              </a:ext>
            </a:extLst>
          </p:cNvPr>
          <p:cNvPicPr>
            <a:picLocks noChangeAspect="1"/>
          </p:cNvPicPr>
          <p:nvPr/>
        </p:nvPicPr>
        <p:blipFill>
          <a:blip r:embed="rId5"/>
          <a:stretch>
            <a:fillRect/>
          </a:stretch>
        </p:blipFill>
        <p:spPr>
          <a:xfrm>
            <a:off x="5603186" y="3194332"/>
            <a:ext cx="5499088" cy="2559106"/>
          </a:xfrm>
          <a:prstGeom prst="rect">
            <a:avLst/>
          </a:prstGeom>
        </p:spPr>
      </p:pic>
    </p:spTree>
    <p:extLst>
      <p:ext uri="{BB962C8B-B14F-4D97-AF65-F5344CB8AC3E}">
        <p14:creationId xmlns:p14="http://schemas.microsoft.com/office/powerpoint/2010/main" val="4283317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Keys</a:t>
            </a:r>
          </a:p>
        </p:txBody>
      </p:sp>
      <p:pic>
        <p:nvPicPr>
          <p:cNvPr id="3" name="Picture 2">
            <a:extLst>
              <a:ext uri="{FF2B5EF4-FFF2-40B4-BE49-F238E27FC236}">
                <a16:creationId xmlns:a16="http://schemas.microsoft.com/office/drawing/2014/main" id="{247FCD47-2818-5E8D-114D-F596AABC1D45}"/>
              </a:ext>
            </a:extLst>
          </p:cNvPr>
          <p:cNvPicPr>
            <a:picLocks noChangeAspect="1"/>
          </p:cNvPicPr>
          <p:nvPr/>
        </p:nvPicPr>
        <p:blipFill>
          <a:blip r:embed="rId2"/>
          <a:stretch>
            <a:fillRect/>
          </a:stretch>
        </p:blipFill>
        <p:spPr>
          <a:xfrm>
            <a:off x="89013" y="594257"/>
            <a:ext cx="6505996" cy="5596149"/>
          </a:xfrm>
          <a:prstGeom prst="rect">
            <a:avLst/>
          </a:prstGeom>
        </p:spPr>
      </p:pic>
      <p:pic>
        <p:nvPicPr>
          <p:cNvPr id="7" name="Picture 6">
            <a:extLst>
              <a:ext uri="{FF2B5EF4-FFF2-40B4-BE49-F238E27FC236}">
                <a16:creationId xmlns:a16="http://schemas.microsoft.com/office/drawing/2014/main" id="{884219E8-7AB0-2F23-5584-76E7CDC9324E}"/>
              </a:ext>
            </a:extLst>
          </p:cNvPr>
          <p:cNvPicPr>
            <a:picLocks noChangeAspect="1"/>
          </p:cNvPicPr>
          <p:nvPr/>
        </p:nvPicPr>
        <p:blipFill>
          <a:blip r:embed="rId3"/>
          <a:stretch>
            <a:fillRect/>
          </a:stretch>
        </p:blipFill>
        <p:spPr>
          <a:xfrm>
            <a:off x="6096000" y="1752404"/>
            <a:ext cx="6159817" cy="3279853"/>
          </a:xfrm>
          <a:prstGeom prst="rect">
            <a:avLst/>
          </a:prstGeom>
        </p:spPr>
      </p:pic>
    </p:spTree>
    <p:extLst>
      <p:ext uri="{BB962C8B-B14F-4D97-AF65-F5344CB8AC3E}">
        <p14:creationId xmlns:p14="http://schemas.microsoft.com/office/powerpoint/2010/main" val="28968641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Keys</a:t>
            </a:r>
          </a:p>
        </p:txBody>
      </p:sp>
      <p:pic>
        <p:nvPicPr>
          <p:cNvPr id="4" name="Picture 3">
            <a:extLst>
              <a:ext uri="{FF2B5EF4-FFF2-40B4-BE49-F238E27FC236}">
                <a16:creationId xmlns:a16="http://schemas.microsoft.com/office/drawing/2014/main" id="{A1A80E75-C005-7DDD-70BD-A2A882C3E4F0}"/>
              </a:ext>
            </a:extLst>
          </p:cNvPr>
          <p:cNvPicPr>
            <a:picLocks noChangeAspect="1"/>
          </p:cNvPicPr>
          <p:nvPr/>
        </p:nvPicPr>
        <p:blipFill>
          <a:blip r:embed="rId2"/>
          <a:stretch>
            <a:fillRect/>
          </a:stretch>
        </p:blipFill>
        <p:spPr>
          <a:xfrm>
            <a:off x="164211" y="462211"/>
            <a:ext cx="8542819" cy="1085906"/>
          </a:xfrm>
          <a:prstGeom prst="rect">
            <a:avLst/>
          </a:prstGeom>
        </p:spPr>
      </p:pic>
      <p:pic>
        <p:nvPicPr>
          <p:cNvPr id="6" name="Picture 5">
            <a:extLst>
              <a:ext uri="{FF2B5EF4-FFF2-40B4-BE49-F238E27FC236}">
                <a16:creationId xmlns:a16="http://schemas.microsoft.com/office/drawing/2014/main" id="{C4413FA1-33DA-C3EB-A9D4-2EEE2AD4E28D}"/>
              </a:ext>
            </a:extLst>
          </p:cNvPr>
          <p:cNvPicPr>
            <a:picLocks noChangeAspect="1"/>
          </p:cNvPicPr>
          <p:nvPr/>
        </p:nvPicPr>
        <p:blipFill>
          <a:blip r:embed="rId3"/>
          <a:stretch>
            <a:fillRect/>
          </a:stretch>
        </p:blipFill>
        <p:spPr>
          <a:xfrm>
            <a:off x="245780" y="1488867"/>
            <a:ext cx="4674178" cy="4758184"/>
          </a:xfrm>
          <a:prstGeom prst="rect">
            <a:avLst/>
          </a:prstGeom>
        </p:spPr>
      </p:pic>
      <p:pic>
        <p:nvPicPr>
          <p:cNvPr id="9" name="Picture 8">
            <a:extLst>
              <a:ext uri="{FF2B5EF4-FFF2-40B4-BE49-F238E27FC236}">
                <a16:creationId xmlns:a16="http://schemas.microsoft.com/office/drawing/2014/main" id="{6B4AC62E-4A2A-1547-BFE4-26FD9CFDB0FD}"/>
              </a:ext>
            </a:extLst>
          </p:cNvPr>
          <p:cNvPicPr>
            <a:picLocks noChangeAspect="1"/>
          </p:cNvPicPr>
          <p:nvPr/>
        </p:nvPicPr>
        <p:blipFill>
          <a:blip r:embed="rId4"/>
          <a:stretch>
            <a:fillRect/>
          </a:stretch>
        </p:blipFill>
        <p:spPr>
          <a:xfrm>
            <a:off x="5722209" y="1687452"/>
            <a:ext cx="2984821" cy="2310042"/>
          </a:xfrm>
          <a:prstGeom prst="rect">
            <a:avLst/>
          </a:prstGeom>
        </p:spPr>
      </p:pic>
    </p:spTree>
    <p:extLst>
      <p:ext uri="{BB962C8B-B14F-4D97-AF65-F5344CB8AC3E}">
        <p14:creationId xmlns:p14="http://schemas.microsoft.com/office/powerpoint/2010/main" val="37440540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Refs</a:t>
            </a:r>
          </a:p>
        </p:txBody>
      </p:sp>
      <p:pic>
        <p:nvPicPr>
          <p:cNvPr id="3" name="Picture 2">
            <a:extLst>
              <a:ext uri="{FF2B5EF4-FFF2-40B4-BE49-F238E27FC236}">
                <a16:creationId xmlns:a16="http://schemas.microsoft.com/office/drawing/2014/main" id="{136F5127-716F-E716-FF08-14DE97EAFAFD}"/>
              </a:ext>
            </a:extLst>
          </p:cNvPr>
          <p:cNvPicPr>
            <a:picLocks noChangeAspect="1"/>
          </p:cNvPicPr>
          <p:nvPr/>
        </p:nvPicPr>
        <p:blipFill>
          <a:blip r:embed="rId2"/>
          <a:stretch>
            <a:fillRect/>
          </a:stretch>
        </p:blipFill>
        <p:spPr>
          <a:xfrm>
            <a:off x="198628" y="532989"/>
            <a:ext cx="9892140" cy="4435521"/>
          </a:xfrm>
          <a:prstGeom prst="rect">
            <a:avLst/>
          </a:prstGeom>
        </p:spPr>
      </p:pic>
      <p:pic>
        <p:nvPicPr>
          <p:cNvPr id="7" name="Picture 6">
            <a:extLst>
              <a:ext uri="{FF2B5EF4-FFF2-40B4-BE49-F238E27FC236}">
                <a16:creationId xmlns:a16="http://schemas.microsoft.com/office/drawing/2014/main" id="{E197DCA8-37EB-9EC9-9534-1C4F3C0BA289}"/>
              </a:ext>
            </a:extLst>
          </p:cNvPr>
          <p:cNvPicPr>
            <a:picLocks noChangeAspect="1"/>
          </p:cNvPicPr>
          <p:nvPr/>
        </p:nvPicPr>
        <p:blipFill>
          <a:blip r:embed="rId3"/>
          <a:stretch>
            <a:fillRect/>
          </a:stretch>
        </p:blipFill>
        <p:spPr>
          <a:xfrm>
            <a:off x="198628" y="4863313"/>
            <a:ext cx="9892140" cy="1116881"/>
          </a:xfrm>
          <a:prstGeom prst="rect">
            <a:avLst/>
          </a:prstGeom>
        </p:spPr>
      </p:pic>
      <p:pic>
        <p:nvPicPr>
          <p:cNvPr id="10" name="Picture 9">
            <a:extLst>
              <a:ext uri="{FF2B5EF4-FFF2-40B4-BE49-F238E27FC236}">
                <a16:creationId xmlns:a16="http://schemas.microsoft.com/office/drawing/2014/main" id="{C5D31DA4-0B03-8167-E762-0699CC18E548}"/>
              </a:ext>
            </a:extLst>
          </p:cNvPr>
          <p:cNvPicPr>
            <a:picLocks noChangeAspect="1"/>
          </p:cNvPicPr>
          <p:nvPr/>
        </p:nvPicPr>
        <p:blipFill>
          <a:blip r:embed="rId4"/>
          <a:stretch>
            <a:fillRect/>
          </a:stretch>
        </p:blipFill>
        <p:spPr>
          <a:xfrm>
            <a:off x="198628" y="5931463"/>
            <a:ext cx="9827404" cy="926538"/>
          </a:xfrm>
          <a:prstGeom prst="rect">
            <a:avLst/>
          </a:prstGeom>
        </p:spPr>
      </p:pic>
    </p:spTree>
    <p:extLst>
      <p:ext uri="{BB962C8B-B14F-4D97-AF65-F5344CB8AC3E}">
        <p14:creationId xmlns:p14="http://schemas.microsoft.com/office/powerpoint/2010/main" val="28600846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Refs</a:t>
            </a:r>
          </a:p>
        </p:txBody>
      </p:sp>
      <p:pic>
        <p:nvPicPr>
          <p:cNvPr id="4" name="Picture 3">
            <a:extLst>
              <a:ext uri="{FF2B5EF4-FFF2-40B4-BE49-F238E27FC236}">
                <a16:creationId xmlns:a16="http://schemas.microsoft.com/office/drawing/2014/main" id="{E66DA9A1-8266-F68A-C5B8-FE0D9A28C69A}"/>
              </a:ext>
            </a:extLst>
          </p:cNvPr>
          <p:cNvPicPr>
            <a:picLocks noChangeAspect="1"/>
          </p:cNvPicPr>
          <p:nvPr/>
        </p:nvPicPr>
        <p:blipFill>
          <a:blip r:embed="rId2"/>
          <a:stretch>
            <a:fillRect/>
          </a:stretch>
        </p:blipFill>
        <p:spPr>
          <a:xfrm>
            <a:off x="179425" y="462211"/>
            <a:ext cx="5412171" cy="4425378"/>
          </a:xfrm>
          <a:prstGeom prst="rect">
            <a:avLst/>
          </a:prstGeom>
        </p:spPr>
      </p:pic>
      <p:pic>
        <p:nvPicPr>
          <p:cNvPr id="6" name="Picture 5">
            <a:extLst>
              <a:ext uri="{FF2B5EF4-FFF2-40B4-BE49-F238E27FC236}">
                <a16:creationId xmlns:a16="http://schemas.microsoft.com/office/drawing/2014/main" id="{01C887E9-BB03-D960-D701-3BDE67365EC6}"/>
              </a:ext>
            </a:extLst>
          </p:cNvPr>
          <p:cNvPicPr>
            <a:picLocks noChangeAspect="1"/>
          </p:cNvPicPr>
          <p:nvPr/>
        </p:nvPicPr>
        <p:blipFill>
          <a:blip r:embed="rId3"/>
          <a:stretch>
            <a:fillRect/>
          </a:stretch>
        </p:blipFill>
        <p:spPr>
          <a:xfrm>
            <a:off x="89013" y="5148388"/>
            <a:ext cx="5067560" cy="1238314"/>
          </a:xfrm>
          <a:prstGeom prst="rect">
            <a:avLst/>
          </a:prstGeom>
        </p:spPr>
      </p:pic>
      <p:pic>
        <p:nvPicPr>
          <p:cNvPr id="9" name="Picture 8">
            <a:extLst>
              <a:ext uri="{FF2B5EF4-FFF2-40B4-BE49-F238E27FC236}">
                <a16:creationId xmlns:a16="http://schemas.microsoft.com/office/drawing/2014/main" id="{2E8B0873-1611-DFB6-E966-99989272E661}"/>
              </a:ext>
            </a:extLst>
          </p:cNvPr>
          <p:cNvPicPr>
            <a:picLocks noChangeAspect="1"/>
          </p:cNvPicPr>
          <p:nvPr/>
        </p:nvPicPr>
        <p:blipFill>
          <a:blip r:embed="rId4"/>
          <a:stretch>
            <a:fillRect/>
          </a:stretch>
        </p:blipFill>
        <p:spPr>
          <a:xfrm>
            <a:off x="6096000" y="585042"/>
            <a:ext cx="5740695" cy="5801659"/>
          </a:xfrm>
          <a:prstGeom prst="rect">
            <a:avLst/>
          </a:prstGeom>
        </p:spPr>
      </p:pic>
    </p:spTree>
    <p:extLst>
      <p:ext uri="{BB962C8B-B14F-4D97-AF65-F5344CB8AC3E}">
        <p14:creationId xmlns:p14="http://schemas.microsoft.com/office/powerpoint/2010/main" val="30586152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Refs</a:t>
            </a:r>
          </a:p>
        </p:txBody>
      </p:sp>
      <p:pic>
        <p:nvPicPr>
          <p:cNvPr id="3" name="Picture 2">
            <a:extLst>
              <a:ext uri="{FF2B5EF4-FFF2-40B4-BE49-F238E27FC236}">
                <a16:creationId xmlns:a16="http://schemas.microsoft.com/office/drawing/2014/main" id="{633EC946-4E08-16FD-33EF-5BDCD454767F}"/>
              </a:ext>
            </a:extLst>
          </p:cNvPr>
          <p:cNvPicPr>
            <a:picLocks noChangeAspect="1"/>
          </p:cNvPicPr>
          <p:nvPr/>
        </p:nvPicPr>
        <p:blipFill>
          <a:blip r:embed="rId2"/>
          <a:stretch>
            <a:fillRect/>
          </a:stretch>
        </p:blipFill>
        <p:spPr>
          <a:xfrm>
            <a:off x="89013" y="583624"/>
            <a:ext cx="10438725" cy="1277544"/>
          </a:xfrm>
          <a:prstGeom prst="rect">
            <a:avLst/>
          </a:prstGeom>
        </p:spPr>
      </p:pic>
      <p:pic>
        <p:nvPicPr>
          <p:cNvPr id="7" name="Picture 6">
            <a:extLst>
              <a:ext uri="{FF2B5EF4-FFF2-40B4-BE49-F238E27FC236}">
                <a16:creationId xmlns:a16="http://schemas.microsoft.com/office/drawing/2014/main" id="{2E3C760C-C327-3916-7C55-9E3BA572958D}"/>
              </a:ext>
            </a:extLst>
          </p:cNvPr>
          <p:cNvPicPr>
            <a:picLocks noChangeAspect="1"/>
          </p:cNvPicPr>
          <p:nvPr/>
        </p:nvPicPr>
        <p:blipFill>
          <a:blip r:embed="rId3"/>
          <a:stretch>
            <a:fillRect/>
          </a:stretch>
        </p:blipFill>
        <p:spPr>
          <a:xfrm>
            <a:off x="271318" y="1893536"/>
            <a:ext cx="9932739" cy="4864350"/>
          </a:xfrm>
          <a:prstGeom prst="rect">
            <a:avLst/>
          </a:prstGeom>
        </p:spPr>
      </p:pic>
    </p:spTree>
    <p:extLst>
      <p:ext uri="{BB962C8B-B14F-4D97-AF65-F5344CB8AC3E}">
        <p14:creationId xmlns:p14="http://schemas.microsoft.com/office/powerpoint/2010/main" val="29913470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Refs</a:t>
            </a:r>
          </a:p>
        </p:txBody>
      </p:sp>
      <p:pic>
        <p:nvPicPr>
          <p:cNvPr id="4" name="Picture 3">
            <a:extLst>
              <a:ext uri="{FF2B5EF4-FFF2-40B4-BE49-F238E27FC236}">
                <a16:creationId xmlns:a16="http://schemas.microsoft.com/office/drawing/2014/main" id="{4AC12A0A-B737-E727-CA9D-B91D8FF87835}"/>
              </a:ext>
            </a:extLst>
          </p:cNvPr>
          <p:cNvPicPr>
            <a:picLocks noChangeAspect="1"/>
          </p:cNvPicPr>
          <p:nvPr/>
        </p:nvPicPr>
        <p:blipFill>
          <a:blip r:embed="rId2"/>
          <a:stretch>
            <a:fillRect/>
          </a:stretch>
        </p:blipFill>
        <p:spPr>
          <a:xfrm>
            <a:off x="-1" y="462211"/>
            <a:ext cx="11247929" cy="1099552"/>
          </a:xfrm>
          <a:prstGeom prst="rect">
            <a:avLst/>
          </a:prstGeom>
        </p:spPr>
      </p:pic>
      <p:pic>
        <p:nvPicPr>
          <p:cNvPr id="6" name="Picture 5">
            <a:extLst>
              <a:ext uri="{FF2B5EF4-FFF2-40B4-BE49-F238E27FC236}">
                <a16:creationId xmlns:a16="http://schemas.microsoft.com/office/drawing/2014/main" id="{76868CEE-9FDA-7C84-37C1-3EDB3AEDB145}"/>
              </a:ext>
            </a:extLst>
          </p:cNvPr>
          <p:cNvPicPr>
            <a:picLocks noChangeAspect="1"/>
          </p:cNvPicPr>
          <p:nvPr/>
        </p:nvPicPr>
        <p:blipFill>
          <a:blip r:embed="rId3"/>
          <a:stretch>
            <a:fillRect/>
          </a:stretch>
        </p:blipFill>
        <p:spPr>
          <a:xfrm>
            <a:off x="202051" y="1561763"/>
            <a:ext cx="10552264" cy="4620552"/>
          </a:xfrm>
          <a:prstGeom prst="rect">
            <a:avLst/>
          </a:prstGeom>
        </p:spPr>
      </p:pic>
    </p:spTree>
    <p:extLst>
      <p:ext uri="{BB962C8B-B14F-4D97-AF65-F5344CB8AC3E}">
        <p14:creationId xmlns:p14="http://schemas.microsoft.com/office/powerpoint/2010/main" val="11654677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Refs</a:t>
            </a:r>
          </a:p>
        </p:txBody>
      </p:sp>
      <p:pic>
        <p:nvPicPr>
          <p:cNvPr id="3" name="Picture 2">
            <a:extLst>
              <a:ext uri="{FF2B5EF4-FFF2-40B4-BE49-F238E27FC236}">
                <a16:creationId xmlns:a16="http://schemas.microsoft.com/office/drawing/2014/main" id="{83DE4B0A-6FD5-AC88-8CE0-E19A8CFE8931}"/>
              </a:ext>
            </a:extLst>
          </p:cNvPr>
          <p:cNvPicPr>
            <a:picLocks noChangeAspect="1"/>
          </p:cNvPicPr>
          <p:nvPr/>
        </p:nvPicPr>
        <p:blipFill>
          <a:blip r:embed="rId2"/>
          <a:stretch>
            <a:fillRect/>
          </a:stretch>
        </p:blipFill>
        <p:spPr>
          <a:xfrm>
            <a:off x="89012" y="524621"/>
            <a:ext cx="10948523" cy="1568531"/>
          </a:xfrm>
          <a:prstGeom prst="rect">
            <a:avLst/>
          </a:prstGeom>
        </p:spPr>
      </p:pic>
      <p:pic>
        <p:nvPicPr>
          <p:cNvPr id="7" name="Picture 6">
            <a:extLst>
              <a:ext uri="{FF2B5EF4-FFF2-40B4-BE49-F238E27FC236}">
                <a16:creationId xmlns:a16="http://schemas.microsoft.com/office/drawing/2014/main" id="{915AA980-BFD1-5E80-C89D-37A7AC29B594}"/>
              </a:ext>
            </a:extLst>
          </p:cNvPr>
          <p:cNvPicPr>
            <a:picLocks noChangeAspect="1"/>
          </p:cNvPicPr>
          <p:nvPr/>
        </p:nvPicPr>
        <p:blipFill>
          <a:blip r:embed="rId3"/>
          <a:stretch>
            <a:fillRect/>
          </a:stretch>
        </p:blipFill>
        <p:spPr>
          <a:xfrm>
            <a:off x="89012" y="2269171"/>
            <a:ext cx="10430634" cy="4064208"/>
          </a:xfrm>
          <a:prstGeom prst="rect">
            <a:avLst/>
          </a:prstGeom>
        </p:spPr>
      </p:pic>
    </p:spTree>
    <p:extLst>
      <p:ext uri="{BB962C8B-B14F-4D97-AF65-F5344CB8AC3E}">
        <p14:creationId xmlns:p14="http://schemas.microsoft.com/office/powerpoint/2010/main" val="28757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JSX – JavaScript Extension</a:t>
            </a:r>
          </a:p>
        </p:txBody>
      </p:sp>
      <p:sp>
        <p:nvSpPr>
          <p:cNvPr id="4" name="TextBox 3">
            <a:extLst>
              <a:ext uri="{FF2B5EF4-FFF2-40B4-BE49-F238E27FC236}">
                <a16:creationId xmlns:a16="http://schemas.microsoft.com/office/drawing/2014/main" id="{41040C76-DD73-5949-9CEA-0ECBE3E86FE8}"/>
              </a:ext>
            </a:extLst>
          </p:cNvPr>
          <p:cNvSpPr txBox="1"/>
          <p:nvPr/>
        </p:nvSpPr>
        <p:spPr>
          <a:xfrm>
            <a:off x="380325" y="712099"/>
            <a:ext cx="11247929" cy="1384995"/>
          </a:xfrm>
          <a:prstGeom prst="rect">
            <a:avLst/>
          </a:prstGeom>
          <a:noFill/>
        </p:spPr>
        <p:txBody>
          <a:bodyPr wrap="square" rtlCol="0">
            <a:spAutoFit/>
          </a:bodyPr>
          <a:lstStyle/>
          <a:p>
            <a:pPr marL="171450" indent="-171450">
              <a:buFont typeface="Arial" panose="020B0604020202020204" pitchFamily="34" charset="0"/>
              <a:buChar char="•"/>
            </a:pPr>
            <a:r>
              <a:rPr lang="en-US" sz="1200" b="0" i="0" dirty="0">
                <a:solidFill>
                  <a:srgbClr val="333333"/>
                </a:solidFill>
                <a:effectLst/>
                <a:latin typeface="Segoe UI" panose="020B0502040204020203" pitchFamily="34" charset="0"/>
                <a:cs typeface="Segoe UI" panose="020B0502040204020203" pitchFamily="34" charset="0"/>
              </a:rPr>
              <a:t>The render function specifies the HTML output of a React component. JSX(JavaScript Extension), is a React extension which allows writing JavaScript code that looks like HTML. In other words, JSX is an HTML-like syntax used by React that extends ECMAScript so that </a:t>
            </a:r>
            <a:r>
              <a:rPr lang="en-US" sz="1200" b="1" i="0" dirty="0">
                <a:solidFill>
                  <a:srgbClr val="333333"/>
                </a:solidFill>
                <a:effectLst/>
                <a:latin typeface="Segoe UI" panose="020B0502040204020203" pitchFamily="34" charset="0"/>
                <a:cs typeface="Segoe UI" panose="020B0502040204020203" pitchFamily="34" charset="0"/>
              </a:rPr>
              <a:t>HTML-like</a:t>
            </a:r>
            <a:r>
              <a:rPr lang="en-US" sz="1200" b="0" i="0" dirty="0">
                <a:solidFill>
                  <a:srgbClr val="333333"/>
                </a:solidFill>
                <a:effectLst/>
                <a:latin typeface="Segoe UI" panose="020B0502040204020203" pitchFamily="34" charset="0"/>
                <a:cs typeface="Segoe UI" panose="020B0502040204020203" pitchFamily="34" charset="0"/>
              </a:rPr>
              <a:t> syntax can co-exist with JavaScript/React code. The syntax is used by </a:t>
            </a:r>
            <a:r>
              <a:rPr lang="en-US" sz="1200" b="1" i="0" dirty="0">
                <a:solidFill>
                  <a:srgbClr val="333333"/>
                </a:solidFill>
                <a:effectLst/>
                <a:latin typeface="Segoe UI" panose="020B0502040204020203" pitchFamily="34" charset="0"/>
                <a:cs typeface="Segoe UI" panose="020B0502040204020203" pitchFamily="34" charset="0"/>
              </a:rPr>
              <a:t>preprocessors</a:t>
            </a:r>
            <a:r>
              <a:rPr lang="en-US" sz="1200" b="0" i="0" dirty="0">
                <a:solidFill>
                  <a:srgbClr val="333333"/>
                </a:solidFill>
                <a:effectLst/>
                <a:latin typeface="Segoe UI" panose="020B0502040204020203" pitchFamily="34" charset="0"/>
                <a:cs typeface="Segoe UI" panose="020B0502040204020203" pitchFamily="34" charset="0"/>
              </a:rPr>
              <a:t> (i.e., transpilers like babel) to transform HTML-like syntax into standard JavaScript objects that a JavaScript engine will parse.</a:t>
            </a:r>
          </a:p>
          <a:p>
            <a:endParaRPr lang="en-US" sz="1200" b="0" i="0" dirty="0">
              <a:solidFill>
                <a:srgbClr val="333333"/>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JSX provides you to write HTML/XML-like structures (e.g., DOM-like tree structures) in the same file where you write JavaScript code, then preprocessor will transform these expressions into actual JavaScript code. Just like XML/HTML, JSX tags have a tag name, attributes, and children.</a:t>
            </a:r>
          </a:p>
        </p:txBody>
      </p:sp>
      <p:sp>
        <p:nvSpPr>
          <p:cNvPr id="5" name="TextBox 4">
            <a:extLst>
              <a:ext uri="{FF2B5EF4-FFF2-40B4-BE49-F238E27FC236}">
                <a16:creationId xmlns:a16="http://schemas.microsoft.com/office/drawing/2014/main" id="{75ACF35D-8EB6-0CA5-286C-3BF26C820B4B}"/>
              </a:ext>
            </a:extLst>
          </p:cNvPr>
          <p:cNvSpPr txBox="1"/>
          <p:nvPr/>
        </p:nvSpPr>
        <p:spPr>
          <a:xfrm>
            <a:off x="598811" y="2217218"/>
            <a:ext cx="9451497" cy="2862322"/>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Here are some key aspects of JSX:</a:t>
            </a:r>
          </a:p>
          <a:p>
            <a:endParaRPr lang="en-US" sz="1200" dirty="0">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HTML-like syntax:</a:t>
            </a:r>
            <a:r>
              <a:rPr lang="en-US" sz="1200" dirty="0">
                <a:latin typeface="Segoe UI" panose="020B0502040204020203" pitchFamily="34" charset="0"/>
                <a:cs typeface="Segoe UI" panose="020B0502040204020203" pitchFamily="34" charset="0"/>
              </a:rPr>
              <a:t> JSX looks similar to HTML, allowing you to write tags, attributes, and content in a familiar way. For example, you can write &lt;div&gt;, &lt;h1&gt;, &lt;p&gt;, etc., just like you would in HTML.</a:t>
            </a:r>
          </a:p>
          <a:p>
            <a:endParaRPr lang="en-US" sz="1200" dirty="0">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Expressions in curly braces</a:t>
            </a:r>
            <a:r>
              <a:rPr lang="en-US" sz="1200" dirty="0">
                <a:latin typeface="Segoe UI" panose="020B0502040204020203" pitchFamily="34" charset="0"/>
                <a:cs typeface="Segoe UI" panose="020B0502040204020203" pitchFamily="34" charset="0"/>
              </a:rPr>
              <a:t>: You can embed JavaScript expressions within curly braces {} in JSX. This allows you to dynamically generate content, access variables, and perform calculations. For example, you can write {2 + 2}, {myVariable}, or even call functions within the curly braces.</a:t>
            </a:r>
          </a:p>
          <a:p>
            <a:endParaRPr lang="en-US" sz="1200" dirty="0">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Component rendering: </a:t>
            </a:r>
            <a:r>
              <a:rPr lang="en-US" sz="1200" dirty="0">
                <a:latin typeface="Segoe UI" panose="020B0502040204020203" pitchFamily="34" charset="0"/>
                <a:cs typeface="Segoe UI" panose="020B0502040204020203" pitchFamily="34" charset="0"/>
              </a:rPr>
              <a:t>JSX is used to render React components. You can use component tags just like HTML tags to render components. For example, &lt;MyComponent /&gt; will render the MyComponent component.</a:t>
            </a:r>
          </a:p>
          <a:p>
            <a:endParaRPr lang="en-US" sz="1200" dirty="0">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Props: </a:t>
            </a:r>
            <a:r>
              <a:rPr lang="en-US" sz="1200" dirty="0">
                <a:latin typeface="Segoe UI" panose="020B0502040204020203" pitchFamily="34" charset="0"/>
                <a:cs typeface="Segoe UI" panose="020B0502040204020203" pitchFamily="34" charset="0"/>
              </a:rPr>
              <a:t>JSX allows you to pass data to components using attributes called props. Props are passed as key-value pairs and can be accessed within the component using the props object. For example, &lt;MyComponent name="John" age={25} /&gt; passes the name and age props to the MyComponent component.</a:t>
            </a:r>
          </a:p>
        </p:txBody>
      </p:sp>
    </p:spTree>
    <p:extLst>
      <p:ext uri="{BB962C8B-B14F-4D97-AF65-F5344CB8AC3E}">
        <p14:creationId xmlns:p14="http://schemas.microsoft.com/office/powerpoint/2010/main" val="19863654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Refs</a:t>
            </a:r>
          </a:p>
        </p:txBody>
      </p:sp>
      <p:pic>
        <p:nvPicPr>
          <p:cNvPr id="3" name="Picture 2">
            <a:extLst>
              <a:ext uri="{FF2B5EF4-FFF2-40B4-BE49-F238E27FC236}">
                <a16:creationId xmlns:a16="http://schemas.microsoft.com/office/drawing/2014/main" id="{EF325298-9EB2-8090-8C4E-9E777A786914}"/>
              </a:ext>
            </a:extLst>
          </p:cNvPr>
          <p:cNvPicPr>
            <a:picLocks noChangeAspect="1"/>
          </p:cNvPicPr>
          <p:nvPr/>
        </p:nvPicPr>
        <p:blipFill>
          <a:blip r:embed="rId2"/>
          <a:stretch>
            <a:fillRect/>
          </a:stretch>
        </p:blipFill>
        <p:spPr>
          <a:xfrm>
            <a:off x="244246" y="849134"/>
            <a:ext cx="11448745" cy="4604898"/>
          </a:xfrm>
          <a:prstGeom prst="rect">
            <a:avLst/>
          </a:prstGeom>
        </p:spPr>
      </p:pic>
    </p:spTree>
    <p:extLst>
      <p:ext uri="{BB962C8B-B14F-4D97-AF65-F5344CB8AC3E}">
        <p14:creationId xmlns:p14="http://schemas.microsoft.com/office/powerpoint/2010/main" val="2011376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ReactJS Fragments</a:t>
            </a:r>
          </a:p>
        </p:txBody>
      </p:sp>
      <p:sp>
        <p:nvSpPr>
          <p:cNvPr id="2" name="TextBox 1">
            <a:extLst>
              <a:ext uri="{FF2B5EF4-FFF2-40B4-BE49-F238E27FC236}">
                <a16:creationId xmlns:a16="http://schemas.microsoft.com/office/drawing/2014/main" id="{06D0A5F3-0E73-A09F-D9F0-2258775B8BD7}"/>
              </a:ext>
            </a:extLst>
          </p:cNvPr>
          <p:cNvSpPr txBox="1"/>
          <p:nvPr/>
        </p:nvSpPr>
        <p:spPr>
          <a:xfrm>
            <a:off x="186117" y="614995"/>
            <a:ext cx="10794775" cy="2308324"/>
          </a:xfrm>
          <a:prstGeom prst="rect">
            <a:avLst/>
          </a:prstGeom>
          <a:noFill/>
        </p:spPr>
        <p:txBody>
          <a:bodyPr wrap="square" rtlCol="0">
            <a:spAutoFit/>
          </a:bodyPr>
          <a:lstStyle/>
          <a:p>
            <a:r>
              <a:rPr lang="en-US" sz="1200" b="0" i="0" dirty="0">
                <a:solidFill>
                  <a:srgbClr val="231F20"/>
                </a:solidFill>
                <a:effectLst/>
                <a:latin typeface="Segoe UI" panose="020B0502040204020203" pitchFamily="34" charset="0"/>
                <a:cs typeface="Segoe UI" panose="020B0502040204020203" pitchFamily="34" charset="0"/>
              </a:rPr>
              <a:t>React is a powerful library that uses the components formed earlier and reuses those components when required. Before </a:t>
            </a:r>
            <a:r>
              <a:rPr lang="en-US" sz="1200" b="1" i="0" dirty="0">
                <a:solidFill>
                  <a:srgbClr val="231F20"/>
                </a:solidFill>
                <a:effectLst/>
                <a:latin typeface="Segoe UI" panose="020B0502040204020203" pitchFamily="34" charset="0"/>
                <a:cs typeface="Segoe UI" panose="020B0502040204020203" pitchFamily="34" charset="0"/>
              </a:rPr>
              <a:t>React v16</a:t>
            </a:r>
            <a:r>
              <a:rPr lang="en-US" sz="1200" b="0" i="0" dirty="0">
                <a:solidFill>
                  <a:srgbClr val="231F20"/>
                </a:solidFill>
                <a:effectLst/>
                <a:latin typeface="Segoe UI" panose="020B0502040204020203" pitchFamily="34" charset="0"/>
                <a:cs typeface="Segoe UI" panose="020B0502040204020203" pitchFamily="34" charset="0"/>
              </a:rPr>
              <a:t>, whenever there was a need to return a group of components/elements, we needed to wrap our elements in an enclosing </a:t>
            </a:r>
            <a:r>
              <a:rPr lang="en-US" sz="1200" b="1" i="0" dirty="0">
                <a:solidFill>
                  <a:srgbClr val="231F20"/>
                </a:solidFill>
                <a:effectLst/>
                <a:latin typeface="Segoe UI" panose="020B0502040204020203" pitchFamily="34" charset="0"/>
                <a:cs typeface="Segoe UI" panose="020B0502040204020203" pitchFamily="34" charset="0"/>
              </a:rPr>
              <a:t>&lt;div&gt;</a:t>
            </a:r>
            <a:r>
              <a:rPr lang="en-US" sz="1200" b="0" i="0" dirty="0">
                <a:solidFill>
                  <a:srgbClr val="231F20"/>
                </a:solidFill>
                <a:effectLst/>
                <a:latin typeface="Segoe UI" panose="020B0502040204020203" pitchFamily="34" charset="0"/>
                <a:cs typeface="Segoe UI" panose="020B0502040204020203" pitchFamily="34" charset="0"/>
              </a:rPr>
              <a:t>. React didn't have any abilities to circumvent this, so that means any component of yours with multiple children would always require a wrapper, and due to this, an </a:t>
            </a:r>
            <a:r>
              <a:rPr lang="en-US" sz="1200" b="1" i="0" dirty="0">
                <a:solidFill>
                  <a:srgbClr val="231F20"/>
                </a:solidFill>
                <a:effectLst/>
                <a:latin typeface="Segoe UI" panose="020B0502040204020203" pitchFamily="34" charset="0"/>
                <a:cs typeface="Segoe UI" panose="020B0502040204020203" pitchFamily="34" charset="0"/>
              </a:rPr>
              <a:t>additional node </a:t>
            </a:r>
            <a:r>
              <a:rPr lang="en-US" sz="1200" b="0" i="0" dirty="0">
                <a:solidFill>
                  <a:srgbClr val="231F20"/>
                </a:solidFill>
                <a:effectLst/>
                <a:latin typeface="Segoe UI" panose="020B0502040204020203" pitchFamily="34" charset="0"/>
                <a:cs typeface="Segoe UI" panose="020B0502040204020203" pitchFamily="34" charset="0"/>
              </a:rPr>
              <a:t>is required in DOM. This does not significantly affect a small React application, but working on a real-life project with multiple layers of nested children can largely affect the application's response time</a:t>
            </a:r>
          </a:p>
          <a:p>
            <a:endParaRPr lang="en-US" sz="1200" dirty="0">
              <a:solidFill>
                <a:srgbClr val="231F20"/>
              </a:solidFill>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Before React version </a:t>
            </a:r>
            <a:r>
              <a:rPr lang="en-US" sz="1200" b="1" dirty="0">
                <a:latin typeface="Segoe UI" panose="020B0502040204020203" pitchFamily="34" charset="0"/>
                <a:cs typeface="Segoe UI" panose="020B0502040204020203" pitchFamily="34" charset="0"/>
              </a:rPr>
              <a:t>16.2</a:t>
            </a:r>
            <a:r>
              <a:rPr lang="en-US" sz="1200" dirty="0">
                <a:latin typeface="Segoe UI" panose="020B0502040204020203" pitchFamily="34" charset="0"/>
                <a:cs typeface="Segoe UI" panose="020B0502040204020203" pitchFamily="34" charset="0"/>
              </a:rPr>
              <a:t> was released, whenever we needed to return multiple elements, they had to be wrapped in a single </a:t>
            </a:r>
            <a:r>
              <a:rPr lang="en-US" sz="1200" b="1" dirty="0">
                <a:latin typeface="Segoe UI" panose="020B0502040204020203" pitchFamily="34" charset="0"/>
                <a:cs typeface="Segoe UI" panose="020B0502040204020203" pitchFamily="34" charset="0"/>
              </a:rPr>
              <a:t>div</a:t>
            </a:r>
            <a:r>
              <a:rPr lang="en-US" sz="1200" dirty="0">
                <a:latin typeface="Segoe UI" panose="020B0502040204020203" pitchFamily="34" charset="0"/>
                <a:cs typeface="Segoe UI" panose="020B0502040204020203" pitchFamily="34" charset="0"/>
              </a:rPr>
              <a:t>. In most cases, the wrapper div is “irrelevant” and is only used because React components can return only one element at a time. This behavior leads to several problems, including useless markup and sometimes even invalid HTML to be rendered, which is often troublesome.</a:t>
            </a:r>
          </a:p>
          <a:p>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This is where the Fragments API comes in.</a:t>
            </a:r>
          </a:p>
          <a:p>
            <a:r>
              <a:rPr lang="en-US" sz="1200" dirty="0">
                <a:latin typeface="Segoe UI" panose="020B0502040204020203" pitchFamily="34" charset="0"/>
                <a:cs typeface="Segoe UI" panose="020B0502040204020203" pitchFamily="34" charset="0"/>
              </a:rPr>
              <a:t>“ </a:t>
            </a:r>
            <a:r>
              <a:rPr lang="en-US" sz="1200" b="1" i="1" dirty="0">
                <a:latin typeface="Segoe UI" panose="020B0502040204020203" pitchFamily="34" charset="0"/>
                <a:cs typeface="Segoe UI" panose="020B0502040204020203" pitchFamily="34" charset="0"/>
              </a:rPr>
              <a:t>Fragments are syntax that allows us to add multiple elements to a React component without wrapping them in an extra DOM node</a:t>
            </a:r>
            <a:r>
              <a:rPr lang="en-US" sz="1200" dirty="0">
                <a:latin typeface="Segoe UI" panose="020B0502040204020203" pitchFamily="34" charset="0"/>
                <a:cs typeface="Segoe UI" panose="020B0502040204020203" pitchFamily="34" charset="0"/>
              </a:rPr>
              <a:t>.”</a:t>
            </a:r>
          </a:p>
        </p:txBody>
      </p:sp>
      <p:pic>
        <p:nvPicPr>
          <p:cNvPr id="5" name="Picture 4">
            <a:extLst>
              <a:ext uri="{FF2B5EF4-FFF2-40B4-BE49-F238E27FC236}">
                <a16:creationId xmlns:a16="http://schemas.microsoft.com/office/drawing/2014/main" id="{9F75DE7F-3BEA-CA1D-54E5-58FEC7084526}"/>
              </a:ext>
            </a:extLst>
          </p:cNvPr>
          <p:cNvPicPr>
            <a:picLocks noChangeAspect="1"/>
          </p:cNvPicPr>
          <p:nvPr/>
        </p:nvPicPr>
        <p:blipFill>
          <a:blip r:embed="rId2"/>
          <a:stretch>
            <a:fillRect/>
          </a:stretch>
        </p:blipFill>
        <p:spPr>
          <a:xfrm>
            <a:off x="253919" y="3076103"/>
            <a:ext cx="4342357" cy="3486538"/>
          </a:xfrm>
          <a:prstGeom prst="rect">
            <a:avLst/>
          </a:prstGeom>
        </p:spPr>
      </p:pic>
      <p:pic>
        <p:nvPicPr>
          <p:cNvPr id="8" name="Picture 7">
            <a:extLst>
              <a:ext uri="{FF2B5EF4-FFF2-40B4-BE49-F238E27FC236}">
                <a16:creationId xmlns:a16="http://schemas.microsoft.com/office/drawing/2014/main" id="{95B80D78-5292-2269-F185-B37443159A48}"/>
              </a:ext>
            </a:extLst>
          </p:cNvPr>
          <p:cNvPicPr>
            <a:picLocks noChangeAspect="1"/>
          </p:cNvPicPr>
          <p:nvPr/>
        </p:nvPicPr>
        <p:blipFill>
          <a:blip r:embed="rId3"/>
          <a:stretch>
            <a:fillRect/>
          </a:stretch>
        </p:blipFill>
        <p:spPr>
          <a:xfrm>
            <a:off x="6096000" y="3158481"/>
            <a:ext cx="1379423" cy="541037"/>
          </a:xfrm>
          <a:prstGeom prst="rect">
            <a:avLst/>
          </a:prstGeom>
        </p:spPr>
      </p:pic>
      <p:pic>
        <p:nvPicPr>
          <p:cNvPr id="10" name="Picture 9">
            <a:extLst>
              <a:ext uri="{FF2B5EF4-FFF2-40B4-BE49-F238E27FC236}">
                <a16:creationId xmlns:a16="http://schemas.microsoft.com/office/drawing/2014/main" id="{2B0D98FA-1C22-492F-D867-B2A52FC88F3D}"/>
              </a:ext>
            </a:extLst>
          </p:cNvPr>
          <p:cNvPicPr>
            <a:picLocks noChangeAspect="1"/>
          </p:cNvPicPr>
          <p:nvPr/>
        </p:nvPicPr>
        <p:blipFill>
          <a:blip r:embed="rId4"/>
          <a:stretch>
            <a:fillRect/>
          </a:stretch>
        </p:blipFill>
        <p:spPr>
          <a:xfrm>
            <a:off x="5810082" y="4151222"/>
            <a:ext cx="2610661" cy="712092"/>
          </a:xfrm>
          <a:prstGeom prst="rect">
            <a:avLst/>
          </a:prstGeom>
        </p:spPr>
      </p:pic>
    </p:spTree>
    <p:extLst>
      <p:ext uri="{BB962C8B-B14F-4D97-AF65-F5344CB8AC3E}">
        <p14:creationId xmlns:p14="http://schemas.microsoft.com/office/powerpoint/2010/main" val="23074880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ReactJS Fragments</a:t>
            </a:r>
          </a:p>
        </p:txBody>
      </p:sp>
      <p:pic>
        <p:nvPicPr>
          <p:cNvPr id="4" name="Picture 3">
            <a:extLst>
              <a:ext uri="{FF2B5EF4-FFF2-40B4-BE49-F238E27FC236}">
                <a16:creationId xmlns:a16="http://schemas.microsoft.com/office/drawing/2014/main" id="{BDE5B21A-C7D8-114A-6420-8F4088CD62CE}"/>
              </a:ext>
            </a:extLst>
          </p:cNvPr>
          <p:cNvPicPr>
            <a:picLocks noChangeAspect="1"/>
          </p:cNvPicPr>
          <p:nvPr/>
        </p:nvPicPr>
        <p:blipFill>
          <a:blip r:embed="rId2"/>
          <a:stretch>
            <a:fillRect/>
          </a:stretch>
        </p:blipFill>
        <p:spPr>
          <a:xfrm>
            <a:off x="222490" y="615762"/>
            <a:ext cx="5969307" cy="1229222"/>
          </a:xfrm>
          <a:prstGeom prst="rect">
            <a:avLst/>
          </a:prstGeom>
        </p:spPr>
      </p:pic>
      <p:pic>
        <p:nvPicPr>
          <p:cNvPr id="7" name="Picture 6">
            <a:extLst>
              <a:ext uri="{FF2B5EF4-FFF2-40B4-BE49-F238E27FC236}">
                <a16:creationId xmlns:a16="http://schemas.microsoft.com/office/drawing/2014/main" id="{9A69D6BF-E50E-67BB-8F7D-DB44FACC3C62}"/>
              </a:ext>
            </a:extLst>
          </p:cNvPr>
          <p:cNvPicPr>
            <a:picLocks noChangeAspect="1"/>
          </p:cNvPicPr>
          <p:nvPr/>
        </p:nvPicPr>
        <p:blipFill>
          <a:blip r:embed="rId3"/>
          <a:stretch>
            <a:fillRect/>
          </a:stretch>
        </p:blipFill>
        <p:spPr>
          <a:xfrm>
            <a:off x="126692" y="1947959"/>
            <a:ext cx="2179537" cy="1329315"/>
          </a:xfrm>
          <a:prstGeom prst="rect">
            <a:avLst/>
          </a:prstGeom>
        </p:spPr>
      </p:pic>
      <p:pic>
        <p:nvPicPr>
          <p:cNvPr id="11" name="Picture 10">
            <a:extLst>
              <a:ext uri="{FF2B5EF4-FFF2-40B4-BE49-F238E27FC236}">
                <a16:creationId xmlns:a16="http://schemas.microsoft.com/office/drawing/2014/main" id="{9C3612F9-1B40-9B95-7FD4-E061447B3DC6}"/>
              </a:ext>
            </a:extLst>
          </p:cNvPr>
          <p:cNvPicPr>
            <a:picLocks noChangeAspect="1"/>
          </p:cNvPicPr>
          <p:nvPr/>
        </p:nvPicPr>
        <p:blipFill>
          <a:blip r:embed="rId4"/>
          <a:stretch>
            <a:fillRect/>
          </a:stretch>
        </p:blipFill>
        <p:spPr>
          <a:xfrm>
            <a:off x="144023" y="3330732"/>
            <a:ext cx="4023376" cy="2171852"/>
          </a:xfrm>
          <a:prstGeom prst="rect">
            <a:avLst/>
          </a:prstGeom>
        </p:spPr>
      </p:pic>
      <p:pic>
        <p:nvPicPr>
          <p:cNvPr id="13" name="Picture 12">
            <a:extLst>
              <a:ext uri="{FF2B5EF4-FFF2-40B4-BE49-F238E27FC236}">
                <a16:creationId xmlns:a16="http://schemas.microsoft.com/office/drawing/2014/main" id="{68F59109-173E-63CE-061E-B9F9FBA774BC}"/>
              </a:ext>
            </a:extLst>
          </p:cNvPr>
          <p:cNvPicPr>
            <a:picLocks noChangeAspect="1"/>
          </p:cNvPicPr>
          <p:nvPr/>
        </p:nvPicPr>
        <p:blipFill>
          <a:blip r:embed="rId5"/>
          <a:stretch>
            <a:fillRect/>
          </a:stretch>
        </p:blipFill>
        <p:spPr>
          <a:xfrm>
            <a:off x="126692" y="5556042"/>
            <a:ext cx="1276416" cy="1097642"/>
          </a:xfrm>
          <a:prstGeom prst="rect">
            <a:avLst/>
          </a:prstGeom>
        </p:spPr>
      </p:pic>
      <p:pic>
        <p:nvPicPr>
          <p:cNvPr id="16" name="Picture 15">
            <a:extLst>
              <a:ext uri="{FF2B5EF4-FFF2-40B4-BE49-F238E27FC236}">
                <a16:creationId xmlns:a16="http://schemas.microsoft.com/office/drawing/2014/main" id="{83A89BC5-CE41-2FEF-ACA0-7BB47924DC54}"/>
              </a:ext>
            </a:extLst>
          </p:cNvPr>
          <p:cNvPicPr>
            <a:picLocks noChangeAspect="1"/>
          </p:cNvPicPr>
          <p:nvPr/>
        </p:nvPicPr>
        <p:blipFill>
          <a:blip r:embed="rId6"/>
          <a:stretch>
            <a:fillRect/>
          </a:stretch>
        </p:blipFill>
        <p:spPr>
          <a:xfrm>
            <a:off x="6191797" y="92878"/>
            <a:ext cx="5679219" cy="3030647"/>
          </a:xfrm>
          <a:prstGeom prst="rect">
            <a:avLst/>
          </a:prstGeom>
        </p:spPr>
      </p:pic>
      <p:pic>
        <p:nvPicPr>
          <p:cNvPr id="18" name="Picture 17">
            <a:extLst>
              <a:ext uri="{FF2B5EF4-FFF2-40B4-BE49-F238E27FC236}">
                <a16:creationId xmlns:a16="http://schemas.microsoft.com/office/drawing/2014/main" id="{08D8D2C9-6324-A947-FC8B-0F1EC44EE39A}"/>
              </a:ext>
            </a:extLst>
          </p:cNvPr>
          <p:cNvPicPr>
            <a:picLocks noChangeAspect="1"/>
          </p:cNvPicPr>
          <p:nvPr/>
        </p:nvPicPr>
        <p:blipFill>
          <a:blip r:embed="rId7"/>
          <a:stretch>
            <a:fillRect/>
          </a:stretch>
        </p:blipFill>
        <p:spPr>
          <a:xfrm>
            <a:off x="6191797" y="3257706"/>
            <a:ext cx="4093180" cy="2515798"/>
          </a:xfrm>
          <a:prstGeom prst="rect">
            <a:avLst/>
          </a:prstGeom>
        </p:spPr>
      </p:pic>
      <p:pic>
        <p:nvPicPr>
          <p:cNvPr id="20" name="Picture 19">
            <a:extLst>
              <a:ext uri="{FF2B5EF4-FFF2-40B4-BE49-F238E27FC236}">
                <a16:creationId xmlns:a16="http://schemas.microsoft.com/office/drawing/2014/main" id="{F0AF6752-2A63-EBE0-CBE5-F218F4E94AE9}"/>
              </a:ext>
            </a:extLst>
          </p:cNvPr>
          <p:cNvPicPr>
            <a:picLocks noChangeAspect="1"/>
          </p:cNvPicPr>
          <p:nvPr/>
        </p:nvPicPr>
        <p:blipFill>
          <a:blip r:embed="rId8"/>
          <a:stretch>
            <a:fillRect/>
          </a:stretch>
        </p:blipFill>
        <p:spPr>
          <a:xfrm>
            <a:off x="6191797" y="5688614"/>
            <a:ext cx="1786950" cy="1097642"/>
          </a:xfrm>
          <a:prstGeom prst="rect">
            <a:avLst/>
          </a:prstGeom>
        </p:spPr>
      </p:pic>
    </p:spTree>
    <p:extLst>
      <p:ext uri="{BB962C8B-B14F-4D97-AF65-F5344CB8AC3E}">
        <p14:creationId xmlns:p14="http://schemas.microsoft.com/office/powerpoint/2010/main" val="4330704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ReactJS Fragments</a:t>
            </a:r>
          </a:p>
        </p:txBody>
      </p:sp>
      <p:pic>
        <p:nvPicPr>
          <p:cNvPr id="3" name="Picture 2">
            <a:extLst>
              <a:ext uri="{FF2B5EF4-FFF2-40B4-BE49-F238E27FC236}">
                <a16:creationId xmlns:a16="http://schemas.microsoft.com/office/drawing/2014/main" id="{241C9DF1-C377-77DD-9BD8-AB3D5EAF9C05}"/>
              </a:ext>
            </a:extLst>
          </p:cNvPr>
          <p:cNvPicPr>
            <a:picLocks noChangeAspect="1"/>
          </p:cNvPicPr>
          <p:nvPr/>
        </p:nvPicPr>
        <p:blipFill>
          <a:blip r:embed="rId2"/>
          <a:stretch>
            <a:fillRect/>
          </a:stretch>
        </p:blipFill>
        <p:spPr>
          <a:xfrm>
            <a:off x="195934" y="535393"/>
            <a:ext cx="9037078" cy="5913959"/>
          </a:xfrm>
          <a:prstGeom prst="rect">
            <a:avLst/>
          </a:prstGeom>
        </p:spPr>
      </p:pic>
    </p:spTree>
    <p:extLst>
      <p:ext uri="{BB962C8B-B14F-4D97-AF65-F5344CB8AC3E}">
        <p14:creationId xmlns:p14="http://schemas.microsoft.com/office/powerpoint/2010/main" val="26261732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ReactJS Fragments</a:t>
            </a:r>
          </a:p>
        </p:txBody>
      </p:sp>
      <p:pic>
        <p:nvPicPr>
          <p:cNvPr id="4" name="Picture 3">
            <a:extLst>
              <a:ext uri="{FF2B5EF4-FFF2-40B4-BE49-F238E27FC236}">
                <a16:creationId xmlns:a16="http://schemas.microsoft.com/office/drawing/2014/main" id="{9432BD1B-4BE6-E572-C517-5EF68C8F1D94}"/>
              </a:ext>
            </a:extLst>
          </p:cNvPr>
          <p:cNvPicPr>
            <a:picLocks noChangeAspect="1"/>
          </p:cNvPicPr>
          <p:nvPr/>
        </p:nvPicPr>
        <p:blipFill>
          <a:blip r:embed="rId2"/>
          <a:stretch>
            <a:fillRect/>
          </a:stretch>
        </p:blipFill>
        <p:spPr>
          <a:xfrm>
            <a:off x="89013" y="554722"/>
            <a:ext cx="10641026" cy="5498120"/>
          </a:xfrm>
          <a:prstGeom prst="rect">
            <a:avLst/>
          </a:prstGeom>
        </p:spPr>
      </p:pic>
    </p:spTree>
    <p:extLst>
      <p:ext uri="{BB962C8B-B14F-4D97-AF65-F5344CB8AC3E}">
        <p14:creationId xmlns:p14="http://schemas.microsoft.com/office/powerpoint/2010/main" val="30755248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ReactJS Fragments – Use Cases</a:t>
            </a:r>
          </a:p>
        </p:txBody>
      </p:sp>
      <p:pic>
        <p:nvPicPr>
          <p:cNvPr id="3" name="Picture 2">
            <a:extLst>
              <a:ext uri="{FF2B5EF4-FFF2-40B4-BE49-F238E27FC236}">
                <a16:creationId xmlns:a16="http://schemas.microsoft.com/office/drawing/2014/main" id="{B04289A7-E433-F801-5A66-5E970603BC94}"/>
              </a:ext>
            </a:extLst>
          </p:cNvPr>
          <p:cNvPicPr>
            <a:picLocks noChangeAspect="1"/>
          </p:cNvPicPr>
          <p:nvPr/>
        </p:nvPicPr>
        <p:blipFill>
          <a:blip r:embed="rId2"/>
          <a:stretch>
            <a:fillRect/>
          </a:stretch>
        </p:blipFill>
        <p:spPr>
          <a:xfrm>
            <a:off x="178823" y="550259"/>
            <a:ext cx="5531845" cy="6052842"/>
          </a:xfrm>
          <a:prstGeom prst="rect">
            <a:avLst/>
          </a:prstGeom>
        </p:spPr>
      </p:pic>
      <p:pic>
        <p:nvPicPr>
          <p:cNvPr id="6" name="Picture 5">
            <a:extLst>
              <a:ext uri="{FF2B5EF4-FFF2-40B4-BE49-F238E27FC236}">
                <a16:creationId xmlns:a16="http://schemas.microsoft.com/office/drawing/2014/main" id="{1B563E7F-B146-80C8-1F0A-E650B0A79171}"/>
              </a:ext>
            </a:extLst>
          </p:cNvPr>
          <p:cNvPicPr>
            <a:picLocks noChangeAspect="1"/>
          </p:cNvPicPr>
          <p:nvPr/>
        </p:nvPicPr>
        <p:blipFill>
          <a:blip r:embed="rId3"/>
          <a:stretch>
            <a:fillRect/>
          </a:stretch>
        </p:blipFill>
        <p:spPr>
          <a:xfrm>
            <a:off x="6238959" y="277545"/>
            <a:ext cx="5531845" cy="4958002"/>
          </a:xfrm>
          <a:prstGeom prst="rect">
            <a:avLst/>
          </a:prstGeom>
        </p:spPr>
      </p:pic>
      <p:pic>
        <p:nvPicPr>
          <p:cNvPr id="8" name="Picture 7">
            <a:extLst>
              <a:ext uri="{FF2B5EF4-FFF2-40B4-BE49-F238E27FC236}">
                <a16:creationId xmlns:a16="http://schemas.microsoft.com/office/drawing/2014/main" id="{42C09FC5-D26D-6704-3B54-B7005850C82C}"/>
              </a:ext>
            </a:extLst>
          </p:cNvPr>
          <p:cNvPicPr>
            <a:picLocks noChangeAspect="1"/>
          </p:cNvPicPr>
          <p:nvPr/>
        </p:nvPicPr>
        <p:blipFill>
          <a:blip r:embed="rId4"/>
          <a:stretch>
            <a:fillRect/>
          </a:stretch>
        </p:blipFill>
        <p:spPr>
          <a:xfrm>
            <a:off x="6403649" y="5235547"/>
            <a:ext cx="5273158" cy="1286634"/>
          </a:xfrm>
          <a:prstGeom prst="rect">
            <a:avLst/>
          </a:prstGeom>
        </p:spPr>
      </p:pic>
    </p:spTree>
    <p:extLst>
      <p:ext uri="{BB962C8B-B14F-4D97-AF65-F5344CB8AC3E}">
        <p14:creationId xmlns:p14="http://schemas.microsoft.com/office/powerpoint/2010/main" val="13718006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ReactJS Fragments – Use Cases</a:t>
            </a:r>
          </a:p>
        </p:txBody>
      </p:sp>
      <p:pic>
        <p:nvPicPr>
          <p:cNvPr id="4" name="Picture 3">
            <a:extLst>
              <a:ext uri="{FF2B5EF4-FFF2-40B4-BE49-F238E27FC236}">
                <a16:creationId xmlns:a16="http://schemas.microsoft.com/office/drawing/2014/main" id="{E3951198-2DC6-A6DF-6F56-B5E7A23A9AE5}"/>
              </a:ext>
            </a:extLst>
          </p:cNvPr>
          <p:cNvPicPr>
            <a:picLocks noChangeAspect="1"/>
          </p:cNvPicPr>
          <p:nvPr/>
        </p:nvPicPr>
        <p:blipFill>
          <a:blip r:embed="rId2"/>
          <a:stretch>
            <a:fillRect/>
          </a:stretch>
        </p:blipFill>
        <p:spPr>
          <a:xfrm>
            <a:off x="178192" y="549174"/>
            <a:ext cx="4871237" cy="745552"/>
          </a:xfrm>
          <a:prstGeom prst="rect">
            <a:avLst/>
          </a:prstGeom>
        </p:spPr>
      </p:pic>
      <p:pic>
        <p:nvPicPr>
          <p:cNvPr id="7" name="Picture 6">
            <a:extLst>
              <a:ext uri="{FF2B5EF4-FFF2-40B4-BE49-F238E27FC236}">
                <a16:creationId xmlns:a16="http://schemas.microsoft.com/office/drawing/2014/main" id="{501617E4-2A24-98B6-3092-E0AE1E194C3D}"/>
              </a:ext>
            </a:extLst>
          </p:cNvPr>
          <p:cNvPicPr>
            <a:picLocks noChangeAspect="1"/>
          </p:cNvPicPr>
          <p:nvPr/>
        </p:nvPicPr>
        <p:blipFill>
          <a:blip r:embed="rId3"/>
          <a:stretch>
            <a:fillRect/>
          </a:stretch>
        </p:blipFill>
        <p:spPr>
          <a:xfrm>
            <a:off x="178191" y="1273494"/>
            <a:ext cx="4871237" cy="4706520"/>
          </a:xfrm>
          <a:prstGeom prst="rect">
            <a:avLst/>
          </a:prstGeom>
        </p:spPr>
      </p:pic>
      <p:pic>
        <p:nvPicPr>
          <p:cNvPr id="9" name="Picture 8">
            <a:extLst>
              <a:ext uri="{FF2B5EF4-FFF2-40B4-BE49-F238E27FC236}">
                <a16:creationId xmlns:a16="http://schemas.microsoft.com/office/drawing/2014/main" id="{CD43ECD6-7670-5B71-9038-F10328B1A9BA}"/>
              </a:ext>
            </a:extLst>
          </p:cNvPr>
          <p:cNvPicPr>
            <a:picLocks noChangeAspect="1"/>
          </p:cNvPicPr>
          <p:nvPr/>
        </p:nvPicPr>
        <p:blipFill>
          <a:blip r:embed="rId4"/>
          <a:stretch>
            <a:fillRect/>
          </a:stretch>
        </p:blipFill>
        <p:spPr>
          <a:xfrm>
            <a:off x="178191" y="6073168"/>
            <a:ext cx="4521432" cy="784832"/>
          </a:xfrm>
          <a:prstGeom prst="rect">
            <a:avLst/>
          </a:prstGeom>
        </p:spPr>
      </p:pic>
      <p:pic>
        <p:nvPicPr>
          <p:cNvPr id="11" name="Picture 10">
            <a:extLst>
              <a:ext uri="{FF2B5EF4-FFF2-40B4-BE49-F238E27FC236}">
                <a16:creationId xmlns:a16="http://schemas.microsoft.com/office/drawing/2014/main" id="{DD62A1FB-0073-62F1-26DE-ECFDBF869D4F}"/>
              </a:ext>
            </a:extLst>
          </p:cNvPr>
          <p:cNvPicPr>
            <a:picLocks noChangeAspect="1"/>
          </p:cNvPicPr>
          <p:nvPr/>
        </p:nvPicPr>
        <p:blipFill>
          <a:blip r:embed="rId5"/>
          <a:stretch>
            <a:fillRect/>
          </a:stretch>
        </p:blipFill>
        <p:spPr>
          <a:xfrm>
            <a:off x="5780410" y="277545"/>
            <a:ext cx="5936857" cy="5896678"/>
          </a:xfrm>
          <a:prstGeom prst="rect">
            <a:avLst/>
          </a:prstGeom>
        </p:spPr>
      </p:pic>
    </p:spTree>
    <p:extLst>
      <p:ext uri="{BB962C8B-B14F-4D97-AF65-F5344CB8AC3E}">
        <p14:creationId xmlns:p14="http://schemas.microsoft.com/office/powerpoint/2010/main" val="33629451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ReactJS Fragments</a:t>
            </a:r>
          </a:p>
        </p:txBody>
      </p:sp>
      <p:pic>
        <p:nvPicPr>
          <p:cNvPr id="3" name="Picture 2">
            <a:extLst>
              <a:ext uri="{FF2B5EF4-FFF2-40B4-BE49-F238E27FC236}">
                <a16:creationId xmlns:a16="http://schemas.microsoft.com/office/drawing/2014/main" id="{3C23A9F1-5063-2B4B-2E5B-0E710D34A42E}"/>
              </a:ext>
            </a:extLst>
          </p:cNvPr>
          <p:cNvPicPr>
            <a:picLocks noChangeAspect="1"/>
          </p:cNvPicPr>
          <p:nvPr/>
        </p:nvPicPr>
        <p:blipFill>
          <a:blip r:embed="rId2"/>
          <a:stretch>
            <a:fillRect/>
          </a:stretch>
        </p:blipFill>
        <p:spPr>
          <a:xfrm>
            <a:off x="236178" y="830916"/>
            <a:ext cx="8527496" cy="4752588"/>
          </a:xfrm>
          <a:prstGeom prst="rect">
            <a:avLst/>
          </a:prstGeom>
        </p:spPr>
      </p:pic>
    </p:spTree>
    <p:extLst>
      <p:ext uri="{BB962C8B-B14F-4D97-AF65-F5344CB8AC3E}">
        <p14:creationId xmlns:p14="http://schemas.microsoft.com/office/powerpoint/2010/main" val="12182424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Styling using CSS - Inline</a:t>
            </a:r>
          </a:p>
        </p:txBody>
      </p:sp>
      <p:sp>
        <p:nvSpPr>
          <p:cNvPr id="2" name="TextBox 1">
            <a:extLst>
              <a:ext uri="{FF2B5EF4-FFF2-40B4-BE49-F238E27FC236}">
                <a16:creationId xmlns:a16="http://schemas.microsoft.com/office/drawing/2014/main" id="{CC11EEFC-1C58-9201-2432-90C8F5D11D21}"/>
              </a:ext>
            </a:extLst>
          </p:cNvPr>
          <p:cNvSpPr txBox="1"/>
          <p:nvPr/>
        </p:nvSpPr>
        <p:spPr>
          <a:xfrm>
            <a:off x="267037" y="655455"/>
            <a:ext cx="10560106" cy="461665"/>
          </a:xfrm>
          <a:prstGeom prst="rect">
            <a:avLst/>
          </a:prstGeom>
          <a:noFill/>
        </p:spPr>
        <p:txBody>
          <a:bodyPr wrap="square" rtlCol="0">
            <a:spAutoFit/>
          </a:bodyPr>
          <a:lstStyle/>
          <a:p>
            <a:r>
              <a:rPr lang="en-US" sz="1200" b="0" i="0" dirty="0">
                <a:solidFill>
                  <a:srgbClr val="4D5156"/>
                </a:solidFill>
                <a:effectLst/>
                <a:latin typeface="Segoe UI" panose="020B0502040204020203" pitchFamily="34" charset="0"/>
                <a:cs typeface="Segoe UI" panose="020B0502040204020203" pitchFamily="34" charset="0"/>
              </a:rPr>
              <a:t>CSS in React is </a:t>
            </a:r>
            <a:r>
              <a:rPr lang="en-US" sz="1200" b="0" i="0" dirty="0">
                <a:solidFill>
                  <a:srgbClr val="040C28"/>
                </a:solidFill>
                <a:effectLst/>
                <a:latin typeface="Segoe UI" panose="020B0502040204020203" pitchFamily="34" charset="0"/>
                <a:cs typeface="Segoe UI" panose="020B0502040204020203" pitchFamily="34" charset="0"/>
              </a:rPr>
              <a:t>used to style the React App or Component</a:t>
            </a:r>
            <a:r>
              <a:rPr lang="en-US" sz="1200" b="0" i="0" dirty="0">
                <a:solidFill>
                  <a:srgbClr val="4D5156"/>
                </a:solidFill>
                <a:effectLst/>
                <a:latin typeface="Segoe UI" panose="020B0502040204020203" pitchFamily="34" charset="0"/>
                <a:cs typeface="Segoe UI" panose="020B0502040204020203" pitchFamily="34" charset="0"/>
              </a:rPr>
              <a:t>. The style attribute is the most used attribute for styling in React applications, which adds dynamically-computed styles at render time. It accepts a JavaScript object in </a:t>
            </a:r>
            <a:r>
              <a:rPr lang="en-US" sz="1200" b="1" i="0" dirty="0">
                <a:solidFill>
                  <a:srgbClr val="4D5156"/>
                </a:solidFill>
                <a:effectLst/>
                <a:latin typeface="Segoe UI" panose="020B0502040204020203" pitchFamily="34" charset="0"/>
                <a:cs typeface="Segoe UI" panose="020B0502040204020203" pitchFamily="34" charset="0"/>
              </a:rPr>
              <a:t>camelCased</a:t>
            </a:r>
            <a:r>
              <a:rPr lang="en-US" sz="1200" b="0" i="0" dirty="0">
                <a:solidFill>
                  <a:srgbClr val="4D5156"/>
                </a:solidFill>
                <a:effectLst/>
                <a:latin typeface="Segoe UI" panose="020B0502040204020203" pitchFamily="34" charset="0"/>
                <a:cs typeface="Segoe UI" panose="020B0502040204020203" pitchFamily="34" charset="0"/>
              </a:rPr>
              <a:t> properties rather than a CSS string.</a:t>
            </a:r>
            <a:endParaRPr lang="en-US" sz="12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99F201D1-C34A-47DE-AD21-01E72A62083D}"/>
              </a:ext>
            </a:extLst>
          </p:cNvPr>
          <p:cNvPicPr>
            <a:picLocks noChangeAspect="1"/>
          </p:cNvPicPr>
          <p:nvPr/>
        </p:nvPicPr>
        <p:blipFill>
          <a:blip r:embed="rId2"/>
          <a:stretch>
            <a:fillRect/>
          </a:stretch>
        </p:blipFill>
        <p:spPr>
          <a:xfrm>
            <a:off x="333513" y="1225437"/>
            <a:ext cx="5152887" cy="4134839"/>
          </a:xfrm>
          <a:prstGeom prst="rect">
            <a:avLst/>
          </a:prstGeom>
        </p:spPr>
      </p:pic>
      <p:pic>
        <p:nvPicPr>
          <p:cNvPr id="7" name="Picture 6">
            <a:extLst>
              <a:ext uri="{FF2B5EF4-FFF2-40B4-BE49-F238E27FC236}">
                <a16:creationId xmlns:a16="http://schemas.microsoft.com/office/drawing/2014/main" id="{9F264F01-91CF-8E96-44F2-D9B687CB167F}"/>
              </a:ext>
            </a:extLst>
          </p:cNvPr>
          <p:cNvPicPr>
            <a:picLocks noChangeAspect="1"/>
          </p:cNvPicPr>
          <p:nvPr/>
        </p:nvPicPr>
        <p:blipFill>
          <a:blip r:embed="rId3"/>
          <a:stretch>
            <a:fillRect/>
          </a:stretch>
        </p:blipFill>
        <p:spPr>
          <a:xfrm>
            <a:off x="333513" y="5632563"/>
            <a:ext cx="5531134" cy="895396"/>
          </a:xfrm>
          <a:prstGeom prst="rect">
            <a:avLst/>
          </a:prstGeom>
        </p:spPr>
      </p:pic>
      <p:pic>
        <p:nvPicPr>
          <p:cNvPr id="9" name="Picture 8">
            <a:extLst>
              <a:ext uri="{FF2B5EF4-FFF2-40B4-BE49-F238E27FC236}">
                <a16:creationId xmlns:a16="http://schemas.microsoft.com/office/drawing/2014/main" id="{FC043A45-E0B1-F282-E78B-8971F3CBAB7E}"/>
              </a:ext>
            </a:extLst>
          </p:cNvPr>
          <p:cNvPicPr>
            <a:picLocks noChangeAspect="1"/>
          </p:cNvPicPr>
          <p:nvPr/>
        </p:nvPicPr>
        <p:blipFill>
          <a:blip r:embed="rId4"/>
          <a:stretch>
            <a:fillRect/>
          </a:stretch>
        </p:blipFill>
        <p:spPr>
          <a:xfrm>
            <a:off x="5864647" y="1589116"/>
            <a:ext cx="5626389" cy="4938844"/>
          </a:xfrm>
          <a:prstGeom prst="rect">
            <a:avLst/>
          </a:prstGeom>
        </p:spPr>
      </p:pic>
    </p:spTree>
    <p:extLst>
      <p:ext uri="{BB962C8B-B14F-4D97-AF65-F5344CB8AC3E}">
        <p14:creationId xmlns:p14="http://schemas.microsoft.com/office/powerpoint/2010/main" val="6520463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Styling using CSS - Inline</a:t>
            </a:r>
          </a:p>
        </p:txBody>
      </p:sp>
      <p:pic>
        <p:nvPicPr>
          <p:cNvPr id="4" name="Picture 3">
            <a:extLst>
              <a:ext uri="{FF2B5EF4-FFF2-40B4-BE49-F238E27FC236}">
                <a16:creationId xmlns:a16="http://schemas.microsoft.com/office/drawing/2014/main" id="{BD73C90D-335D-5BD2-1317-F54464089FFD}"/>
              </a:ext>
            </a:extLst>
          </p:cNvPr>
          <p:cNvPicPr>
            <a:picLocks noChangeAspect="1"/>
          </p:cNvPicPr>
          <p:nvPr/>
        </p:nvPicPr>
        <p:blipFill>
          <a:blip r:embed="rId2"/>
          <a:stretch>
            <a:fillRect/>
          </a:stretch>
        </p:blipFill>
        <p:spPr>
          <a:xfrm>
            <a:off x="89013" y="588803"/>
            <a:ext cx="5762572" cy="2979786"/>
          </a:xfrm>
          <a:prstGeom prst="rect">
            <a:avLst/>
          </a:prstGeom>
        </p:spPr>
      </p:pic>
      <p:pic>
        <p:nvPicPr>
          <p:cNvPr id="8" name="Picture 7">
            <a:extLst>
              <a:ext uri="{FF2B5EF4-FFF2-40B4-BE49-F238E27FC236}">
                <a16:creationId xmlns:a16="http://schemas.microsoft.com/office/drawing/2014/main" id="{5AC2730B-6234-180E-B97E-B132EFFC14FD}"/>
              </a:ext>
            </a:extLst>
          </p:cNvPr>
          <p:cNvPicPr>
            <a:picLocks noChangeAspect="1"/>
          </p:cNvPicPr>
          <p:nvPr/>
        </p:nvPicPr>
        <p:blipFill>
          <a:blip r:embed="rId3"/>
          <a:stretch>
            <a:fillRect/>
          </a:stretch>
        </p:blipFill>
        <p:spPr>
          <a:xfrm>
            <a:off x="6025870" y="455908"/>
            <a:ext cx="5833741" cy="3112681"/>
          </a:xfrm>
          <a:prstGeom prst="rect">
            <a:avLst/>
          </a:prstGeom>
        </p:spPr>
      </p:pic>
      <p:pic>
        <p:nvPicPr>
          <p:cNvPr id="13" name="Picture 12">
            <a:extLst>
              <a:ext uri="{FF2B5EF4-FFF2-40B4-BE49-F238E27FC236}">
                <a16:creationId xmlns:a16="http://schemas.microsoft.com/office/drawing/2014/main" id="{BB15A369-9CAF-B73C-A20B-6E3124036B3D}"/>
              </a:ext>
            </a:extLst>
          </p:cNvPr>
          <p:cNvPicPr>
            <a:picLocks noChangeAspect="1"/>
          </p:cNvPicPr>
          <p:nvPr/>
        </p:nvPicPr>
        <p:blipFill>
          <a:blip r:embed="rId4"/>
          <a:stretch>
            <a:fillRect/>
          </a:stretch>
        </p:blipFill>
        <p:spPr>
          <a:xfrm>
            <a:off x="148802" y="3695181"/>
            <a:ext cx="5702783" cy="1218476"/>
          </a:xfrm>
          <a:prstGeom prst="rect">
            <a:avLst/>
          </a:prstGeom>
        </p:spPr>
      </p:pic>
      <p:pic>
        <p:nvPicPr>
          <p:cNvPr id="16" name="Picture 15">
            <a:extLst>
              <a:ext uri="{FF2B5EF4-FFF2-40B4-BE49-F238E27FC236}">
                <a16:creationId xmlns:a16="http://schemas.microsoft.com/office/drawing/2014/main" id="{BE8E024B-CD4F-3778-03C9-4A1F348AB8E1}"/>
              </a:ext>
            </a:extLst>
          </p:cNvPr>
          <p:cNvPicPr>
            <a:picLocks noChangeAspect="1"/>
          </p:cNvPicPr>
          <p:nvPr/>
        </p:nvPicPr>
        <p:blipFill>
          <a:blip r:embed="rId5"/>
          <a:stretch>
            <a:fillRect/>
          </a:stretch>
        </p:blipFill>
        <p:spPr>
          <a:xfrm>
            <a:off x="6025870" y="3695181"/>
            <a:ext cx="5879596" cy="1353248"/>
          </a:xfrm>
          <a:prstGeom prst="rect">
            <a:avLst/>
          </a:prstGeom>
        </p:spPr>
      </p:pic>
      <p:pic>
        <p:nvPicPr>
          <p:cNvPr id="3" name="Picture 2">
            <a:extLst>
              <a:ext uri="{FF2B5EF4-FFF2-40B4-BE49-F238E27FC236}">
                <a16:creationId xmlns:a16="http://schemas.microsoft.com/office/drawing/2014/main" id="{8F53FE40-B0E4-607D-B5EB-1B6428CDEA65}"/>
              </a:ext>
            </a:extLst>
          </p:cNvPr>
          <p:cNvPicPr>
            <a:picLocks noChangeAspect="1"/>
          </p:cNvPicPr>
          <p:nvPr/>
        </p:nvPicPr>
        <p:blipFill>
          <a:blip r:embed="rId6"/>
          <a:stretch>
            <a:fillRect/>
          </a:stretch>
        </p:blipFill>
        <p:spPr>
          <a:xfrm>
            <a:off x="148802" y="5122939"/>
            <a:ext cx="5035809" cy="1568531"/>
          </a:xfrm>
          <a:prstGeom prst="rect">
            <a:avLst/>
          </a:prstGeom>
        </p:spPr>
      </p:pic>
      <p:pic>
        <p:nvPicPr>
          <p:cNvPr id="6" name="Picture 5">
            <a:extLst>
              <a:ext uri="{FF2B5EF4-FFF2-40B4-BE49-F238E27FC236}">
                <a16:creationId xmlns:a16="http://schemas.microsoft.com/office/drawing/2014/main" id="{6CE57F97-9694-4589-7266-E5F7F07D3C9B}"/>
              </a:ext>
            </a:extLst>
          </p:cNvPr>
          <p:cNvPicPr>
            <a:picLocks noChangeAspect="1"/>
          </p:cNvPicPr>
          <p:nvPr/>
        </p:nvPicPr>
        <p:blipFill>
          <a:blip r:embed="rId7"/>
          <a:stretch>
            <a:fillRect/>
          </a:stretch>
        </p:blipFill>
        <p:spPr>
          <a:xfrm>
            <a:off x="5966986" y="5063820"/>
            <a:ext cx="5833741" cy="1701301"/>
          </a:xfrm>
          <a:prstGeom prst="rect">
            <a:avLst/>
          </a:prstGeom>
        </p:spPr>
      </p:pic>
    </p:spTree>
    <p:extLst>
      <p:ext uri="{BB962C8B-B14F-4D97-AF65-F5344CB8AC3E}">
        <p14:creationId xmlns:p14="http://schemas.microsoft.com/office/powerpoint/2010/main" val="1676226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JSX – JavaScript Extension</a:t>
            </a:r>
          </a:p>
        </p:txBody>
      </p:sp>
      <p:sp>
        <p:nvSpPr>
          <p:cNvPr id="4" name="TextBox 3">
            <a:extLst>
              <a:ext uri="{FF2B5EF4-FFF2-40B4-BE49-F238E27FC236}">
                <a16:creationId xmlns:a16="http://schemas.microsoft.com/office/drawing/2014/main" id="{41040C76-DD73-5949-9CEA-0ECBE3E86FE8}"/>
              </a:ext>
            </a:extLst>
          </p:cNvPr>
          <p:cNvSpPr txBox="1"/>
          <p:nvPr/>
        </p:nvSpPr>
        <p:spPr>
          <a:xfrm>
            <a:off x="380325" y="712099"/>
            <a:ext cx="11247929" cy="1384995"/>
          </a:xfrm>
          <a:prstGeom prst="rect">
            <a:avLst/>
          </a:prstGeom>
          <a:noFill/>
        </p:spPr>
        <p:txBody>
          <a:bodyPr wrap="square" rtlCol="0">
            <a:spAutoFit/>
          </a:bodyPr>
          <a:lstStyle/>
          <a:p>
            <a:pPr marL="171450" indent="-171450">
              <a:buFont typeface="Arial" panose="020B0604020202020204" pitchFamily="34" charset="0"/>
              <a:buChar char="•"/>
            </a:pPr>
            <a:r>
              <a:rPr lang="en-US" sz="1200" b="0" i="0" dirty="0">
                <a:solidFill>
                  <a:srgbClr val="333333"/>
                </a:solidFill>
                <a:effectLst/>
                <a:latin typeface="Segoe UI" panose="020B0502040204020203" pitchFamily="34" charset="0"/>
                <a:cs typeface="Segoe UI" panose="020B0502040204020203" pitchFamily="34" charset="0"/>
              </a:rPr>
              <a:t>The render function specifies the HTML output of a React component. JSX(JavaScript Extension), is a React extension which allows writing JavaScript code that looks like HTML. In other words, JSX is an HTML-like syntax used by React that extends ECMAScript so that </a:t>
            </a:r>
            <a:r>
              <a:rPr lang="en-US" sz="1200" b="1" i="0" dirty="0">
                <a:solidFill>
                  <a:srgbClr val="333333"/>
                </a:solidFill>
                <a:effectLst/>
                <a:latin typeface="Segoe UI" panose="020B0502040204020203" pitchFamily="34" charset="0"/>
                <a:cs typeface="Segoe UI" panose="020B0502040204020203" pitchFamily="34" charset="0"/>
              </a:rPr>
              <a:t>HTML-like</a:t>
            </a:r>
            <a:r>
              <a:rPr lang="en-US" sz="1200" b="0" i="0" dirty="0">
                <a:solidFill>
                  <a:srgbClr val="333333"/>
                </a:solidFill>
                <a:effectLst/>
                <a:latin typeface="Segoe UI" panose="020B0502040204020203" pitchFamily="34" charset="0"/>
                <a:cs typeface="Segoe UI" panose="020B0502040204020203" pitchFamily="34" charset="0"/>
              </a:rPr>
              <a:t> syntax can co-exist with JavaScript/React code. The syntax is used by </a:t>
            </a:r>
            <a:r>
              <a:rPr lang="en-US" sz="1200" b="1" i="0" dirty="0">
                <a:solidFill>
                  <a:srgbClr val="333333"/>
                </a:solidFill>
                <a:effectLst/>
                <a:latin typeface="Segoe UI" panose="020B0502040204020203" pitchFamily="34" charset="0"/>
                <a:cs typeface="Segoe UI" panose="020B0502040204020203" pitchFamily="34" charset="0"/>
              </a:rPr>
              <a:t>preprocessors</a:t>
            </a:r>
            <a:r>
              <a:rPr lang="en-US" sz="1200" b="0" i="0" dirty="0">
                <a:solidFill>
                  <a:srgbClr val="333333"/>
                </a:solidFill>
                <a:effectLst/>
                <a:latin typeface="Segoe UI" panose="020B0502040204020203" pitchFamily="34" charset="0"/>
                <a:cs typeface="Segoe UI" panose="020B0502040204020203" pitchFamily="34" charset="0"/>
              </a:rPr>
              <a:t> (i.e., transpilers like babel) to transform HTML-like syntax into standard JavaScript objects that a JavaScript engine will parse.</a:t>
            </a:r>
          </a:p>
          <a:p>
            <a:endParaRPr lang="en-US" sz="1200" b="0" i="0" dirty="0">
              <a:solidFill>
                <a:srgbClr val="333333"/>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JSX provides you to write HTML/XML-like structures (e.g., DOM-like tree structures) in the same file where you write JavaScript code, then preprocessor will transform these expressions into actual JavaScript code. Just like XML/HTML, JSX tags have a tag name, attributes, and children.</a:t>
            </a:r>
          </a:p>
        </p:txBody>
      </p:sp>
      <p:sp>
        <p:nvSpPr>
          <p:cNvPr id="5" name="TextBox 4">
            <a:extLst>
              <a:ext uri="{FF2B5EF4-FFF2-40B4-BE49-F238E27FC236}">
                <a16:creationId xmlns:a16="http://schemas.microsoft.com/office/drawing/2014/main" id="{75ACF35D-8EB6-0CA5-286C-3BF26C820B4B}"/>
              </a:ext>
            </a:extLst>
          </p:cNvPr>
          <p:cNvSpPr txBox="1"/>
          <p:nvPr/>
        </p:nvSpPr>
        <p:spPr>
          <a:xfrm>
            <a:off x="598812" y="2209126"/>
            <a:ext cx="6125669" cy="1754326"/>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Here are some key aspects of JSX:</a:t>
            </a:r>
          </a:p>
          <a:p>
            <a:endParaRPr lang="en-US" sz="1200" dirty="0">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HTML-like syntax:</a:t>
            </a:r>
            <a:r>
              <a:rPr lang="en-US" sz="1200" dirty="0">
                <a:latin typeface="Segoe UI" panose="020B0502040204020203" pitchFamily="34" charset="0"/>
                <a:cs typeface="Segoe UI" panose="020B0502040204020203" pitchFamily="34" charset="0"/>
              </a:rPr>
              <a:t> JSX looks like HTML, allowing you to write tags, attributes, and content in a familiar way. For example, you can write </a:t>
            </a:r>
            <a:r>
              <a:rPr lang="en-US" sz="1200" b="1" dirty="0">
                <a:solidFill>
                  <a:srgbClr val="C00000"/>
                </a:solidFill>
                <a:latin typeface="Segoe UI" panose="020B0502040204020203" pitchFamily="34" charset="0"/>
                <a:cs typeface="Segoe UI" panose="020B0502040204020203" pitchFamily="34" charset="0"/>
              </a:rPr>
              <a:t>&lt;div&gt;, &lt;h1&gt;, &lt;p&gt;, </a:t>
            </a:r>
            <a:r>
              <a:rPr lang="en-US" sz="1200" dirty="0">
                <a:latin typeface="Segoe UI" panose="020B0502040204020203" pitchFamily="34" charset="0"/>
                <a:cs typeface="Segoe UI" panose="020B0502040204020203" pitchFamily="34" charset="0"/>
              </a:rPr>
              <a:t>etc., just like you would in HTML.</a:t>
            </a:r>
          </a:p>
          <a:p>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In this example, we use JSX to define a component called </a:t>
            </a:r>
            <a:r>
              <a:rPr lang="en-US" sz="1200" b="1" dirty="0">
                <a:solidFill>
                  <a:srgbClr val="C00000"/>
                </a:solidFill>
                <a:latin typeface="Segoe UI" panose="020B0502040204020203" pitchFamily="34" charset="0"/>
                <a:cs typeface="Segoe UI" panose="020B0502040204020203" pitchFamily="34" charset="0"/>
              </a:rPr>
              <a:t>App</a:t>
            </a:r>
            <a:r>
              <a:rPr lang="en-US" sz="1200" dirty="0">
                <a:latin typeface="Segoe UI" panose="020B0502040204020203" pitchFamily="34" charset="0"/>
                <a:cs typeface="Segoe UI" panose="020B0502040204020203" pitchFamily="34" charset="0"/>
              </a:rPr>
              <a:t>. It renders a </a:t>
            </a:r>
            <a:r>
              <a:rPr lang="en-US" sz="1200" b="1" dirty="0">
                <a:solidFill>
                  <a:srgbClr val="C00000"/>
                </a:solidFill>
                <a:latin typeface="Segoe UI" panose="020B0502040204020203" pitchFamily="34" charset="0"/>
                <a:cs typeface="Segoe UI" panose="020B0502040204020203" pitchFamily="34" charset="0"/>
              </a:rPr>
              <a:t>&lt;div&gt; </a:t>
            </a:r>
            <a:r>
              <a:rPr lang="en-US" sz="1200" dirty="0">
                <a:latin typeface="Segoe UI" panose="020B0502040204020203" pitchFamily="34" charset="0"/>
                <a:cs typeface="Segoe UI" panose="020B0502040204020203" pitchFamily="34" charset="0"/>
              </a:rPr>
              <a:t>element containing an </a:t>
            </a:r>
            <a:r>
              <a:rPr lang="en-US" sz="1200" b="1" dirty="0">
                <a:solidFill>
                  <a:srgbClr val="C00000"/>
                </a:solidFill>
                <a:latin typeface="Segoe UI" panose="020B0502040204020203" pitchFamily="34" charset="0"/>
                <a:cs typeface="Segoe UI" panose="020B0502040204020203" pitchFamily="34" charset="0"/>
              </a:rPr>
              <a:t>&lt;h1&gt; </a:t>
            </a:r>
            <a:r>
              <a:rPr lang="en-US" sz="1200" dirty="0">
                <a:latin typeface="Segoe UI" panose="020B0502040204020203" pitchFamily="34" charset="0"/>
                <a:cs typeface="Segoe UI" panose="020B0502040204020203" pitchFamily="34" charset="0"/>
              </a:rPr>
              <a:t>heading and a </a:t>
            </a:r>
            <a:r>
              <a:rPr lang="en-US" sz="1200" b="1" dirty="0">
                <a:solidFill>
                  <a:srgbClr val="C00000"/>
                </a:solidFill>
                <a:latin typeface="Segoe UI" panose="020B0502040204020203" pitchFamily="34" charset="0"/>
                <a:cs typeface="Segoe UI" panose="020B0502040204020203" pitchFamily="34" charset="0"/>
              </a:rPr>
              <a:t>&lt;p&gt;</a:t>
            </a:r>
            <a:r>
              <a:rPr lang="en-US" sz="1200" dirty="0">
                <a:latin typeface="Segoe UI" panose="020B0502040204020203" pitchFamily="34" charset="0"/>
                <a:cs typeface="Segoe UI" panose="020B0502040204020203" pitchFamily="34" charset="0"/>
              </a:rPr>
              <a:t> paragraph. This JSX code looks like HTML but is JavaScript.</a:t>
            </a:r>
          </a:p>
        </p:txBody>
      </p:sp>
      <p:pic>
        <p:nvPicPr>
          <p:cNvPr id="3" name="Picture 2">
            <a:extLst>
              <a:ext uri="{FF2B5EF4-FFF2-40B4-BE49-F238E27FC236}">
                <a16:creationId xmlns:a16="http://schemas.microsoft.com/office/drawing/2014/main" id="{2CF3A218-11A0-D95F-8422-9398FAC561CC}"/>
              </a:ext>
            </a:extLst>
          </p:cNvPr>
          <p:cNvPicPr>
            <a:picLocks noChangeAspect="1"/>
          </p:cNvPicPr>
          <p:nvPr/>
        </p:nvPicPr>
        <p:blipFill>
          <a:blip r:embed="rId2"/>
          <a:stretch>
            <a:fillRect/>
          </a:stretch>
        </p:blipFill>
        <p:spPr>
          <a:xfrm>
            <a:off x="6924188" y="2338890"/>
            <a:ext cx="4534133" cy="2209914"/>
          </a:xfrm>
          <a:prstGeom prst="rect">
            <a:avLst/>
          </a:prstGeom>
        </p:spPr>
      </p:pic>
      <p:sp>
        <p:nvSpPr>
          <p:cNvPr id="6" name="TextBox 5">
            <a:extLst>
              <a:ext uri="{FF2B5EF4-FFF2-40B4-BE49-F238E27FC236}">
                <a16:creationId xmlns:a16="http://schemas.microsoft.com/office/drawing/2014/main" id="{0A8C213C-E016-A609-E7FE-421E7A3B8AD4}"/>
              </a:ext>
            </a:extLst>
          </p:cNvPr>
          <p:cNvSpPr txBox="1"/>
          <p:nvPr/>
        </p:nvSpPr>
        <p:spPr>
          <a:xfrm>
            <a:off x="598812" y="4547256"/>
            <a:ext cx="5881558" cy="1938992"/>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Expressions in curly braces:</a:t>
            </a:r>
            <a:r>
              <a:rPr lang="en-US" sz="1200" dirty="0">
                <a:latin typeface="Segoe UI" panose="020B0502040204020203" pitchFamily="34" charset="0"/>
                <a:cs typeface="Segoe UI" panose="020B0502040204020203" pitchFamily="34" charset="0"/>
              </a:rPr>
              <a:t> You can embed JavaScript expressions within curly braces {} in JSX. This allows you to dynamically generate content, access variables, and perform calculations. For example, you can write </a:t>
            </a:r>
            <a:r>
              <a:rPr lang="en-US" sz="1200" b="1" dirty="0">
                <a:solidFill>
                  <a:srgbClr val="C00000"/>
                </a:solidFill>
                <a:latin typeface="Segoe UI" panose="020B0502040204020203" pitchFamily="34" charset="0"/>
                <a:cs typeface="Segoe UI" panose="020B0502040204020203" pitchFamily="34" charset="0"/>
              </a:rPr>
              <a:t>{2 + 2}, {myVariable}</a:t>
            </a:r>
            <a:r>
              <a:rPr lang="en-US" sz="1200" dirty="0">
                <a:latin typeface="Segoe UI" panose="020B0502040204020203" pitchFamily="34" charset="0"/>
                <a:cs typeface="Segoe UI" panose="020B0502040204020203" pitchFamily="34" charset="0"/>
              </a:rPr>
              <a:t>, or even call functions within the curly braces.</a:t>
            </a:r>
          </a:p>
          <a:p>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In this example, we use JSX to dynamically display the values of the </a:t>
            </a:r>
            <a:r>
              <a:rPr lang="en-US" sz="1200" b="1" dirty="0">
                <a:solidFill>
                  <a:srgbClr val="C00000"/>
                </a:solidFill>
                <a:latin typeface="Segoe UI" panose="020B0502040204020203" pitchFamily="34" charset="0"/>
                <a:cs typeface="Segoe UI" panose="020B0502040204020203" pitchFamily="34" charset="0"/>
              </a:rPr>
              <a:t>name</a:t>
            </a:r>
            <a:r>
              <a:rPr lang="en-US" sz="1200" dirty="0">
                <a:latin typeface="Segoe UI" panose="020B0502040204020203" pitchFamily="34" charset="0"/>
                <a:cs typeface="Segoe UI" panose="020B0502040204020203" pitchFamily="34" charset="0"/>
              </a:rPr>
              <a:t> and </a:t>
            </a:r>
            <a:r>
              <a:rPr lang="en-US" sz="1200" b="1" dirty="0">
                <a:solidFill>
                  <a:srgbClr val="C00000"/>
                </a:solidFill>
                <a:latin typeface="Segoe UI" panose="020B0502040204020203" pitchFamily="34" charset="0"/>
                <a:cs typeface="Segoe UI" panose="020B0502040204020203" pitchFamily="34" charset="0"/>
              </a:rPr>
              <a:t>age</a:t>
            </a:r>
            <a:r>
              <a:rPr lang="en-US" sz="1200" dirty="0">
                <a:latin typeface="Segoe UI" panose="020B0502040204020203" pitchFamily="34" charset="0"/>
                <a:cs typeface="Segoe UI" panose="020B0502040204020203" pitchFamily="34" charset="0"/>
              </a:rPr>
              <a:t> variables. The expressions </a:t>
            </a:r>
            <a:r>
              <a:rPr lang="en-US" sz="1200" b="1" dirty="0">
                <a:solidFill>
                  <a:srgbClr val="C00000"/>
                </a:solidFill>
                <a:latin typeface="Segoe UI" panose="020B0502040204020203" pitchFamily="34" charset="0"/>
                <a:cs typeface="Segoe UI" panose="020B0502040204020203" pitchFamily="34" charset="0"/>
              </a:rPr>
              <a:t>{name} </a:t>
            </a:r>
            <a:r>
              <a:rPr lang="en-US" sz="1200" dirty="0">
                <a:latin typeface="Segoe UI" panose="020B0502040204020203" pitchFamily="34" charset="0"/>
                <a:cs typeface="Segoe UI" panose="020B0502040204020203" pitchFamily="34" charset="0"/>
              </a:rPr>
              <a:t>and</a:t>
            </a:r>
            <a:r>
              <a:rPr lang="en-US" sz="1200" b="1" dirty="0">
                <a:solidFill>
                  <a:srgbClr val="C00000"/>
                </a:solidFill>
                <a:latin typeface="Segoe UI" panose="020B0502040204020203" pitchFamily="34" charset="0"/>
                <a:cs typeface="Segoe UI" panose="020B0502040204020203" pitchFamily="34" charset="0"/>
              </a:rPr>
              <a:t> {age} </a:t>
            </a:r>
            <a:r>
              <a:rPr lang="en-US" sz="1200" dirty="0">
                <a:latin typeface="Segoe UI" panose="020B0502040204020203" pitchFamily="34" charset="0"/>
                <a:cs typeface="Segoe UI" panose="020B0502040204020203" pitchFamily="34" charset="0"/>
              </a:rPr>
              <a:t>are enclosed in curly braces within the JSX code. The values of the variables will be evaluated and displayed in the rendered output.</a:t>
            </a:r>
          </a:p>
          <a:p>
            <a:endParaRPr lang="en-US" sz="1200"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A9CF863F-1752-AE31-E029-E5A05FF140EF}"/>
              </a:ext>
            </a:extLst>
          </p:cNvPr>
          <p:cNvPicPr>
            <a:picLocks noChangeAspect="1"/>
          </p:cNvPicPr>
          <p:nvPr/>
        </p:nvPicPr>
        <p:blipFill>
          <a:blip r:embed="rId3"/>
          <a:stretch>
            <a:fillRect/>
          </a:stretch>
        </p:blipFill>
        <p:spPr>
          <a:xfrm>
            <a:off x="6924188" y="4648086"/>
            <a:ext cx="4534132" cy="2011660"/>
          </a:xfrm>
          <a:prstGeom prst="rect">
            <a:avLst/>
          </a:prstGeom>
        </p:spPr>
      </p:pic>
    </p:spTree>
    <p:extLst>
      <p:ext uri="{BB962C8B-B14F-4D97-AF65-F5344CB8AC3E}">
        <p14:creationId xmlns:p14="http://schemas.microsoft.com/office/powerpoint/2010/main" val="15822185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Styling using CSS - Stylesheets</a:t>
            </a:r>
          </a:p>
        </p:txBody>
      </p:sp>
      <p:pic>
        <p:nvPicPr>
          <p:cNvPr id="3" name="Picture 2">
            <a:extLst>
              <a:ext uri="{FF2B5EF4-FFF2-40B4-BE49-F238E27FC236}">
                <a16:creationId xmlns:a16="http://schemas.microsoft.com/office/drawing/2014/main" id="{4B7C31C1-3A9A-B6D6-CA3E-E17FBD885DCB}"/>
              </a:ext>
            </a:extLst>
          </p:cNvPr>
          <p:cNvPicPr>
            <a:picLocks noChangeAspect="1"/>
          </p:cNvPicPr>
          <p:nvPr/>
        </p:nvPicPr>
        <p:blipFill>
          <a:blip r:embed="rId2"/>
          <a:stretch>
            <a:fillRect/>
          </a:stretch>
        </p:blipFill>
        <p:spPr>
          <a:xfrm>
            <a:off x="89013" y="462211"/>
            <a:ext cx="5581937" cy="2457576"/>
          </a:xfrm>
          <a:prstGeom prst="rect">
            <a:avLst/>
          </a:prstGeom>
        </p:spPr>
      </p:pic>
      <p:pic>
        <p:nvPicPr>
          <p:cNvPr id="6" name="Picture 5">
            <a:extLst>
              <a:ext uri="{FF2B5EF4-FFF2-40B4-BE49-F238E27FC236}">
                <a16:creationId xmlns:a16="http://schemas.microsoft.com/office/drawing/2014/main" id="{C27B8C4D-2F99-F832-E782-05DBDB01E7AB}"/>
              </a:ext>
            </a:extLst>
          </p:cNvPr>
          <p:cNvPicPr>
            <a:picLocks noChangeAspect="1"/>
          </p:cNvPicPr>
          <p:nvPr/>
        </p:nvPicPr>
        <p:blipFill>
          <a:blip r:embed="rId3"/>
          <a:stretch>
            <a:fillRect/>
          </a:stretch>
        </p:blipFill>
        <p:spPr>
          <a:xfrm>
            <a:off x="89013" y="2769752"/>
            <a:ext cx="5721068" cy="4088247"/>
          </a:xfrm>
          <a:prstGeom prst="rect">
            <a:avLst/>
          </a:prstGeom>
        </p:spPr>
      </p:pic>
      <p:pic>
        <p:nvPicPr>
          <p:cNvPr id="9" name="Picture 8">
            <a:extLst>
              <a:ext uri="{FF2B5EF4-FFF2-40B4-BE49-F238E27FC236}">
                <a16:creationId xmlns:a16="http://schemas.microsoft.com/office/drawing/2014/main" id="{191CE0DE-C5A5-ED32-DA00-607A0BA236F2}"/>
              </a:ext>
            </a:extLst>
          </p:cNvPr>
          <p:cNvPicPr>
            <a:picLocks noChangeAspect="1"/>
          </p:cNvPicPr>
          <p:nvPr/>
        </p:nvPicPr>
        <p:blipFill>
          <a:blip r:embed="rId4"/>
          <a:stretch>
            <a:fillRect/>
          </a:stretch>
        </p:blipFill>
        <p:spPr>
          <a:xfrm>
            <a:off x="6096000" y="277545"/>
            <a:ext cx="5626389" cy="3080650"/>
          </a:xfrm>
          <a:prstGeom prst="rect">
            <a:avLst/>
          </a:prstGeom>
        </p:spPr>
      </p:pic>
      <p:pic>
        <p:nvPicPr>
          <p:cNvPr id="4" name="Picture 3">
            <a:extLst>
              <a:ext uri="{FF2B5EF4-FFF2-40B4-BE49-F238E27FC236}">
                <a16:creationId xmlns:a16="http://schemas.microsoft.com/office/drawing/2014/main" id="{D4DFF465-D9ED-9399-FC56-547C952A8FB1}"/>
              </a:ext>
            </a:extLst>
          </p:cNvPr>
          <p:cNvPicPr>
            <a:picLocks noChangeAspect="1"/>
          </p:cNvPicPr>
          <p:nvPr/>
        </p:nvPicPr>
        <p:blipFill>
          <a:blip r:embed="rId5"/>
          <a:stretch>
            <a:fillRect/>
          </a:stretch>
        </p:blipFill>
        <p:spPr>
          <a:xfrm>
            <a:off x="6096000" y="3286672"/>
            <a:ext cx="4819898" cy="1676486"/>
          </a:xfrm>
          <a:prstGeom prst="rect">
            <a:avLst/>
          </a:prstGeom>
        </p:spPr>
      </p:pic>
      <p:pic>
        <p:nvPicPr>
          <p:cNvPr id="7" name="Picture 6">
            <a:extLst>
              <a:ext uri="{FF2B5EF4-FFF2-40B4-BE49-F238E27FC236}">
                <a16:creationId xmlns:a16="http://schemas.microsoft.com/office/drawing/2014/main" id="{C7FC908E-B4DA-F827-A748-79D5184EDB3B}"/>
              </a:ext>
            </a:extLst>
          </p:cNvPr>
          <p:cNvPicPr>
            <a:picLocks noChangeAspect="1"/>
          </p:cNvPicPr>
          <p:nvPr/>
        </p:nvPicPr>
        <p:blipFill>
          <a:blip r:embed="rId6"/>
          <a:stretch>
            <a:fillRect/>
          </a:stretch>
        </p:blipFill>
        <p:spPr>
          <a:xfrm>
            <a:off x="6193104" y="4813875"/>
            <a:ext cx="5302523" cy="2028085"/>
          </a:xfrm>
          <a:prstGeom prst="rect">
            <a:avLst/>
          </a:prstGeom>
        </p:spPr>
      </p:pic>
    </p:spTree>
    <p:extLst>
      <p:ext uri="{BB962C8B-B14F-4D97-AF65-F5344CB8AC3E}">
        <p14:creationId xmlns:p14="http://schemas.microsoft.com/office/powerpoint/2010/main" val="19131786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Styling using CSS - Modules</a:t>
            </a:r>
          </a:p>
        </p:txBody>
      </p:sp>
      <p:pic>
        <p:nvPicPr>
          <p:cNvPr id="4" name="Picture 3">
            <a:extLst>
              <a:ext uri="{FF2B5EF4-FFF2-40B4-BE49-F238E27FC236}">
                <a16:creationId xmlns:a16="http://schemas.microsoft.com/office/drawing/2014/main" id="{69A66C56-66BA-9812-25BF-B2E9DF175519}"/>
              </a:ext>
            </a:extLst>
          </p:cNvPr>
          <p:cNvPicPr>
            <a:picLocks noChangeAspect="1"/>
          </p:cNvPicPr>
          <p:nvPr/>
        </p:nvPicPr>
        <p:blipFill>
          <a:blip r:embed="rId2"/>
          <a:stretch>
            <a:fillRect/>
          </a:stretch>
        </p:blipFill>
        <p:spPr>
          <a:xfrm>
            <a:off x="89013" y="462211"/>
            <a:ext cx="5543835" cy="2323345"/>
          </a:xfrm>
          <a:prstGeom prst="rect">
            <a:avLst/>
          </a:prstGeom>
        </p:spPr>
      </p:pic>
      <p:pic>
        <p:nvPicPr>
          <p:cNvPr id="7" name="Picture 6">
            <a:extLst>
              <a:ext uri="{FF2B5EF4-FFF2-40B4-BE49-F238E27FC236}">
                <a16:creationId xmlns:a16="http://schemas.microsoft.com/office/drawing/2014/main" id="{8E4921EF-4878-5492-4702-39294FFFF419}"/>
              </a:ext>
            </a:extLst>
          </p:cNvPr>
          <p:cNvPicPr>
            <a:picLocks noChangeAspect="1"/>
          </p:cNvPicPr>
          <p:nvPr/>
        </p:nvPicPr>
        <p:blipFill>
          <a:blip r:embed="rId3"/>
          <a:stretch>
            <a:fillRect/>
          </a:stretch>
        </p:blipFill>
        <p:spPr>
          <a:xfrm>
            <a:off x="5939554" y="92879"/>
            <a:ext cx="6087231" cy="6502130"/>
          </a:xfrm>
          <a:prstGeom prst="rect">
            <a:avLst/>
          </a:prstGeom>
        </p:spPr>
      </p:pic>
      <p:sp>
        <p:nvSpPr>
          <p:cNvPr id="13" name="TextBox 12">
            <a:extLst>
              <a:ext uri="{FF2B5EF4-FFF2-40B4-BE49-F238E27FC236}">
                <a16:creationId xmlns:a16="http://schemas.microsoft.com/office/drawing/2014/main" id="{C5F24AAF-1B11-E9D0-7CA8-0503F7122152}"/>
              </a:ext>
            </a:extLst>
          </p:cNvPr>
          <p:cNvSpPr txBox="1"/>
          <p:nvPr/>
        </p:nvSpPr>
        <p:spPr>
          <a:xfrm>
            <a:off x="-1" y="2836112"/>
            <a:ext cx="5721069" cy="1200329"/>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When you build your app, webpack will automatically look for CSS files that have the .module.css name. Webpack will take those class names and map them to a new, generated localized name. </a:t>
            </a:r>
          </a:p>
          <a:p>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If you inspect the blue paragraph, you’ll see that the element class is transformed into </a:t>
            </a:r>
            <a:r>
              <a:rPr lang="en-US" sz="1200" b="1" dirty="0">
                <a:latin typeface="Segoe UI" panose="020B0502040204020203" pitchFamily="34" charset="0"/>
                <a:cs typeface="Segoe UI" panose="020B0502040204020203" pitchFamily="34" charset="0"/>
              </a:rPr>
              <a:t>_src_App_module__BlueParagraph</a:t>
            </a:r>
            <a:r>
              <a:rPr lang="en-US" sz="1200" dirty="0">
                <a:latin typeface="Segoe UI" panose="020B0502040204020203" pitchFamily="34" charset="0"/>
                <a:cs typeface="Segoe UI" panose="020B0502040204020203" pitchFamily="34" charset="0"/>
              </a:rPr>
              <a:t>.</a:t>
            </a:r>
          </a:p>
        </p:txBody>
      </p:sp>
      <p:pic>
        <p:nvPicPr>
          <p:cNvPr id="3" name="Picture 2">
            <a:extLst>
              <a:ext uri="{FF2B5EF4-FFF2-40B4-BE49-F238E27FC236}">
                <a16:creationId xmlns:a16="http://schemas.microsoft.com/office/drawing/2014/main" id="{384C8A62-D4DC-F8CF-54A5-39AE3C479D66}"/>
              </a:ext>
            </a:extLst>
          </p:cNvPr>
          <p:cNvPicPr>
            <a:picLocks noChangeAspect="1"/>
          </p:cNvPicPr>
          <p:nvPr/>
        </p:nvPicPr>
        <p:blipFill>
          <a:blip r:embed="rId4"/>
          <a:stretch>
            <a:fillRect/>
          </a:stretch>
        </p:blipFill>
        <p:spPr>
          <a:xfrm>
            <a:off x="0" y="4036442"/>
            <a:ext cx="5632848" cy="1337344"/>
          </a:xfrm>
          <a:prstGeom prst="rect">
            <a:avLst/>
          </a:prstGeom>
        </p:spPr>
      </p:pic>
      <p:pic>
        <p:nvPicPr>
          <p:cNvPr id="6" name="Picture 5">
            <a:extLst>
              <a:ext uri="{FF2B5EF4-FFF2-40B4-BE49-F238E27FC236}">
                <a16:creationId xmlns:a16="http://schemas.microsoft.com/office/drawing/2014/main" id="{92FFFE2C-BE5D-70D3-ADF4-DBA81520E22D}"/>
              </a:ext>
            </a:extLst>
          </p:cNvPr>
          <p:cNvPicPr>
            <a:picLocks noChangeAspect="1"/>
          </p:cNvPicPr>
          <p:nvPr/>
        </p:nvPicPr>
        <p:blipFill>
          <a:blip r:embed="rId5"/>
          <a:stretch>
            <a:fillRect/>
          </a:stretch>
        </p:blipFill>
        <p:spPr>
          <a:xfrm>
            <a:off x="0" y="5373785"/>
            <a:ext cx="5146535" cy="1391336"/>
          </a:xfrm>
          <a:prstGeom prst="rect">
            <a:avLst/>
          </a:prstGeom>
        </p:spPr>
      </p:pic>
    </p:spTree>
    <p:extLst>
      <p:ext uri="{BB962C8B-B14F-4D97-AF65-F5344CB8AC3E}">
        <p14:creationId xmlns:p14="http://schemas.microsoft.com/office/powerpoint/2010/main" val="4470681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Styling using CSS – JS Libraries</a:t>
            </a:r>
          </a:p>
        </p:txBody>
      </p:sp>
      <p:pic>
        <p:nvPicPr>
          <p:cNvPr id="28" name="Picture 27">
            <a:extLst>
              <a:ext uri="{FF2B5EF4-FFF2-40B4-BE49-F238E27FC236}">
                <a16:creationId xmlns:a16="http://schemas.microsoft.com/office/drawing/2014/main" id="{11538BED-399F-81A6-6D15-696DF291C376}"/>
              </a:ext>
            </a:extLst>
          </p:cNvPr>
          <p:cNvPicPr>
            <a:picLocks noChangeAspect="1"/>
          </p:cNvPicPr>
          <p:nvPr/>
        </p:nvPicPr>
        <p:blipFill>
          <a:blip r:embed="rId2"/>
          <a:stretch>
            <a:fillRect/>
          </a:stretch>
        </p:blipFill>
        <p:spPr>
          <a:xfrm>
            <a:off x="167464" y="622187"/>
            <a:ext cx="5302523" cy="3283119"/>
          </a:xfrm>
          <a:prstGeom prst="rect">
            <a:avLst/>
          </a:prstGeom>
        </p:spPr>
      </p:pic>
      <p:pic>
        <p:nvPicPr>
          <p:cNvPr id="30" name="Picture 29">
            <a:extLst>
              <a:ext uri="{FF2B5EF4-FFF2-40B4-BE49-F238E27FC236}">
                <a16:creationId xmlns:a16="http://schemas.microsoft.com/office/drawing/2014/main" id="{4149D035-F2EB-D4F6-621D-295020EEA1A6}"/>
              </a:ext>
            </a:extLst>
          </p:cNvPr>
          <p:cNvPicPr>
            <a:picLocks noChangeAspect="1"/>
          </p:cNvPicPr>
          <p:nvPr/>
        </p:nvPicPr>
        <p:blipFill>
          <a:blip r:embed="rId3"/>
          <a:stretch>
            <a:fillRect/>
          </a:stretch>
        </p:blipFill>
        <p:spPr>
          <a:xfrm>
            <a:off x="6294769" y="149087"/>
            <a:ext cx="5137414" cy="4229317"/>
          </a:xfrm>
          <a:prstGeom prst="rect">
            <a:avLst/>
          </a:prstGeom>
        </p:spPr>
      </p:pic>
      <p:sp>
        <p:nvSpPr>
          <p:cNvPr id="31" name="TextBox 30">
            <a:extLst>
              <a:ext uri="{FF2B5EF4-FFF2-40B4-BE49-F238E27FC236}">
                <a16:creationId xmlns:a16="http://schemas.microsoft.com/office/drawing/2014/main" id="{B133BAEE-9819-D791-CF77-F38FF277FF79}"/>
              </a:ext>
            </a:extLst>
          </p:cNvPr>
          <p:cNvSpPr txBox="1"/>
          <p:nvPr/>
        </p:nvSpPr>
        <p:spPr>
          <a:xfrm>
            <a:off x="188815" y="3912372"/>
            <a:ext cx="5837055" cy="646331"/>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In order to use Styled components, we need to install styled components by executing the following command:</a:t>
            </a:r>
          </a:p>
          <a:p>
            <a:r>
              <a:rPr lang="en-US" sz="1200" b="1" dirty="0">
                <a:latin typeface="Segoe UI" panose="020B0502040204020203" pitchFamily="34" charset="0"/>
                <a:cs typeface="Segoe UI" panose="020B0502040204020203" pitchFamily="34" charset="0"/>
              </a:rPr>
              <a:t>npm install styled-components</a:t>
            </a:r>
          </a:p>
        </p:txBody>
      </p:sp>
      <p:pic>
        <p:nvPicPr>
          <p:cNvPr id="34" name="Picture 33">
            <a:extLst>
              <a:ext uri="{FF2B5EF4-FFF2-40B4-BE49-F238E27FC236}">
                <a16:creationId xmlns:a16="http://schemas.microsoft.com/office/drawing/2014/main" id="{D9364C50-4CF9-CF5C-DA17-688824E93E26}"/>
              </a:ext>
            </a:extLst>
          </p:cNvPr>
          <p:cNvPicPr>
            <a:picLocks noChangeAspect="1"/>
          </p:cNvPicPr>
          <p:nvPr/>
        </p:nvPicPr>
        <p:blipFill>
          <a:blip r:embed="rId4"/>
          <a:stretch>
            <a:fillRect/>
          </a:stretch>
        </p:blipFill>
        <p:spPr>
          <a:xfrm>
            <a:off x="258944" y="4724718"/>
            <a:ext cx="4883401" cy="2040404"/>
          </a:xfrm>
          <a:prstGeom prst="rect">
            <a:avLst/>
          </a:prstGeom>
        </p:spPr>
      </p:pic>
      <p:pic>
        <p:nvPicPr>
          <p:cNvPr id="38" name="Picture 37">
            <a:extLst>
              <a:ext uri="{FF2B5EF4-FFF2-40B4-BE49-F238E27FC236}">
                <a16:creationId xmlns:a16="http://schemas.microsoft.com/office/drawing/2014/main" id="{812D4DA2-654E-655C-30EA-0D9B36790CAF}"/>
              </a:ext>
            </a:extLst>
          </p:cNvPr>
          <p:cNvPicPr>
            <a:picLocks noChangeAspect="1"/>
          </p:cNvPicPr>
          <p:nvPr/>
        </p:nvPicPr>
        <p:blipFill>
          <a:blip r:embed="rId5"/>
          <a:stretch>
            <a:fillRect/>
          </a:stretch>
        </p:blipFill>
        <p:spPr>
          <a:xfrm>
            <a:off x="6294769" y="4814002"/>
            <a:ext cx="4750044" cy="1130358"/>
          </a:xfrm>
          <a:prstGeom prst="rect">
            <a:avLst/>
          </a:prstGeom>
        </p:spPr>
      </p:pic>
    </p:spTree>
    <p:extLst>
      <p:ext uri="{BB962C8B-B14F-4D97-AF65-F5344CB8AC3E}">
        <p14:creationId xmlns:p14="http://schemas.microsoft.com/office/powerpoint/2010/main" val="18877922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Styling using CSS</a:t>
            </a:r>
          </a:p>
        </p:txBody>
      </p:sp>
      <p:pic>
        <p:nvPicPr>
          <p:cNvPr id="5" name="Picture 4">
            <a:extLst>
              <a:ext uri="{FF2B5EF4-FFF2-40B4-BE49-F238E27FC236}">
                <a16:creationId xmlns:a16="http://schemas.microsoft.com/office/drawing/2014/main" id="{84776748-5017-B8AB-329A-1FF188D99923}"/>
              </a:ext>
            </a:extLst>
          </p:cNvPr>
          <p:cNvPicPr>
            <a:picLocks noChangeAspect="1"/>
          </p:cNvPicPr>
          <p:nvPr/>
        </p:nvPicPr>
        <p:blipFill>
          <a:blip r:embed="rId2"/>
          <a:stretch>
            <a:fillRect/>
          </a:stretch>
        </p:blipFill>
        <p:spPr>
          <a:xfrm>
            <a:off x="89013" y="462211"/>
            <a:ext cx="5936857" cy="1334221"/>
          </a:xfrm>
          <a:prstGeom prst="rect">
            <a:avLst/>
          </a:prstGeom>
        </p:spPr>
      </p:pic>
      <p:pic>
        <p:nvPicPr>
          <p:cNvPr id="9" name="Picture 8">
            <a:extLst>
              <a:ext uri="{FF2B5EF4-FFF2-40B4-BE49-F238E27FC236}">
                <a16:creationId xmlns:a16="http://schemas.microsoft.com/office/drawing/2014/main" id="{2679CA31-C759-656D-C300-F88CADBA3DBD}"/>
              </a:ext>
            </a:extLst>
          </p:cNvPr>
          <p:cNvPicPr>
            <a:picLocks noChangeAspect="1"/>
          </p:cNvPicPr>
          <p:nvPr/>
        </p:nvPicPr>
        <p:blipFill>
          <a:blip r:embed="rId3"/>
          <a:stretch>
            <a:fillRect/>
          </a:stretch>
        </p:blipFill>
        <p:spPr>
          <a:xfrm>
            <a:off x="6096000" y="417921"/>
            <a:ext cx="5296172" cy="1511378"/>
          </a:xfrm>
          <a:prstGeom prst="rect">
            <a:avLst/>
          </a:prstGeom>
        </p:spPr>
      </p:pic>
      <p:pic>
        <p:nvPicPr>
          <p:cNvPr id="11" name="Picture 10">
            <a:extLst>
              <a:ext uri="{FF2B5EF4-FFF2-40B4-BE49-F238E27FC236}">
                <a16:creationId xmlns:a16="http://schemas.microsoft.com/office/drawing/2014/main" id="{FC5ADDCB-5E08-553D-945D-FE9D0A348B1B}"/>
              </a:ext>
            </a:extLst>
          </p:cNvPr>
          <p:cNvPicPr>
            <a:picLocks noChangeAspect="1"/>
          </p:cNvPicPr>
          <p:nvPr/>
        </p:nvPicPr>
        <p:blipFill>
          <a:blip r:embed="rId4"/>
          <a:stretch>
            <a:fillRect/>
          </a:stretch>
        </p:blipFill>
        <p:spPr>
          <a:xfrm>
            <a:off x="144066" y="1885011"/>
            <a:ext cx="2817619" cy="2905474"/>
          </a:xfrm>
          <a:prstGeom prst="rect">
            <a:avLst/>
          </a:prstGeom>
        </p:spPr>
      </p:pic>
      <p:pic>
        <p:nvPicPr>
          <p:cNvPr id="15" name="Picture 14">
            <a:extLst>
              <a:ext uri="{FF2B5EF4-FFF2-40B4-BE49-F238E27FC236}">
                <a16:creationId xmlns:a16="http://schemas.microsoft.com/office/drawing/2014/main" id="{5BF5DF2B-D0D1-4ADC-0B46-427C8BFF0DA9}"/>
              </a:ext>
            </a:extLst>
          </p:cNvPr>
          <p:cNvPicPr>
            <a:picLocks noChangeAspect="1"/>
          </p:cNvPicPr>
          <p:nvPr/>
        </p:nvPicPr>
        <p:blipFill>
          <a:blip r:embed="rId5"/>
          <a:stretch>
            <a:fillRect/>
          </a:stretch>
        </p:blipFill>
        <p:spPr>
          <a:xfrm>
            <a:off x="3066881" y="1885011"/>
            <a:ext cx="2958989" cy="2905474"/>
          </a:xfrm>
          <a:prstGeom prst="rect">
            <a:avLst/>
          </a:prstGeom>
        </p:spPr>
      </p:pic>
      <p:pic>
        <p:nvPicPr>
          <p:cNvPr id="17" name="Picture 16">
            <a:extLst>
              <a:ext uri="{FF2B5EF4-FFF2-40B4-BE49-F238E27FC236}">
                <a16:creationId xmlns:a16="http://schemas.microsoft.com/office/drawing/2014/main" id="{A1877557-AA55-03D0-E5ED-A4C7C5B49F81}"/>
              </a:ext>
            </a:extLst>
          </p:cNvPr>
          <p:cNvPicPr>
            <a:picLocks noChangeAspect="1"/>
          </p:cNvPicPr>
          <p:nvPr/>
        </p:nvPicPr>
        <p:blipFill>
          <a:blip r:embed="rId6"/>
          <a:stretch>
            <a:fillRect/>
          </a:stretch>
        </p:blipFill>
        <p:spPr>
          <a:xfrm>
            <a:off x="6131066" y="1885010"/>
            <a:ext cx="5143764" cy="2444229"/>
          </a:xfrm>
          <a:prstGeom prst="rect">
            <a:avLst/>
          </a:prstGeom>
        </p:spPr>
      </p:pic>
      <p:pic>
        <p:nvPicPr>
          <p:cNvPr id="19" name="Picture 18">
            <a:extLst>
              <a:ext uri="{FF2B5EF4-FFF2-40B4-BE49-F238E27FC236}">
                <a16:creationId xmlns:a16="http://schemas.microsoft.com/office/drawing/2014/main" id="{0338AFA5-CC01-6ACC-B9C0-63A345CF0480}"/>
              </a:ext>
            </a:extLst>
          </p:cNvPr>
          <p:cNvPicPr>
            <a:picLocks noChangeAspect="1"/>
          </p:cNvPicPr>
          <p:nvPr/>
        </p:nvPicPr>
        <p:blipFill>
          <a:blip r:embed="rId7"/>
          <a:stretch>
            <a:fillRect/>
          </a:stretch>
        </p:blipFill>
        <p:spPr>
          <a:xfrm>
            <a:off x="144066" y="5061569"/>
            <a:ext cx="4845299" cy="1428823"/>
          </a:xfrm>
          <a:prstGeom prst="rect">
            <a:avLst/>
          </a:prstGeom>
        </p:spPr>
      </p:pic>
      <p:pic>
        <p:nvPicPr>
          <p:cNvPr id="21" name="Picture 20">
            <a:extLst>
              <a:ext uri="{FF2B5EF4-FFF2-40B4-BE49-F238E27FC236}">
                <a16:creationId xmlns:a16="http://schemas.microsoft.com/office/drawing/2014/main" id="{46A48F68-9DE1-FB93-4DBF-369674CC4B9B}"/>
              </a:ext>
            </a:extLst>
          </p:cNvPr>
          <p:cNvPicPr>
            <a:picLocks noChangeAspect="1"/>
          </p:cNvPicPr>
          <p:nvPr/>
        </p:nvPicPr>
        <p:blipFill>
          <a:blip r:embed="rId8"/>
          <a:stretch>
            <a:fillRect/>
          </a:stretch>
        </p:blipFill>
        <p:spPr>
          <a:xfrm>
            <a:off x="6166132" y="4521696"/>
            <a:ext cx="4997707" cy="2194693"/>
          </a:xfrm>
          <a:prstGeom prst="rect">
            <a:avLst/>
          </a:prstGeom>
        </p:spPr>
      </p:pic>
    </p:spTree>
    <p:extLst>
      <p:ext uri="{BB962C8B-B14F-4D97-AF65-F5344CB8AC3E}">
        <p14:creationId xmlns:p14="http://schemas.microsoft.com/office/powerpoint/2010/main" val="7101270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Error Handling  - Error Boundaries</a:t>
            </a:r>
          </a:p>
        </p:txBody>
      </p:sp>
      <p:pic>
        <p:nvPicPr>
          <p:cNvPr id="3" name="Picture 2">
            <a:extLst>
              <a:ext uri="{FF2B5EF4-FFF2-40B4-BE49-F238E27FC236}">
                <a16:creationId xmlns:a16="http://schemas.microsoft.com/office/drawing/2014/main" id="{16524A02-62B5-D685-BEDC-B5706350B3D1}"/>
              </a:ext>
            </a:extLst>
          </p:cNvPr>
          <p:cNvPicPr>
            <a:picLocks noChangeAspect="1"/>
          </p:cNvPicPr>
          <p:nvPr/>
        </p:nvPicPr>
        <p:blipFill>
          <a:blip r:embed="rId2"/>
          <a:stretch>
            <a:fillRect/>
          </a:stretch>
        </p:blipFill>
        <p:spPr>
          <a:xfrm>
            <a:off x="89013" y="787266"/>
            <a:ext cx="6940908" cy="2344352"/>
          </a:xfrm>
          <a:prstGeom prst="rect">
            <a:avLst/>
          </a:prstGeom>
        </p:spPr>
      </p:pic>
      <p:pic>
        <p:nvPicPr>
          <p:cNvPr id="6" name="Picture 5">
            <a:extLst>
              <a:ext uri="{FF2B5EF4-FFF2-40B4-BE49-F238E27FC236}">
                <a16:creationId xmlns:a16="http://schemas.microsoft.com/office/drawing/2014/main" id="{00AB68A1-F9E7-2337-C704-990B2D87A24E}"/>
              </a:ext>
            </a:extLst>
          </p:cNvPr>
          <p:cNvPicPr>
            <a:picLocks noChangeAspect="1"/>
          </p:cNvPicPr>
          <p:nvPr/>
        </p:nvPicPr>
        <p:blipFill>
          <a:blip r:embed="rId3"/>
          <a:stretch>
            <a:fillRect/>
          </a:stretch>
        </p:blipFill>
        <p:spPr>
          <a:xfrm>
            <a:off x="89013" y="3226384"/>
            <a:ext cx="6940907" cy="3538737"/>
          </a:xfrm>
          <a:prstGeom prst="rect">
            <a:avLst/>
          </a:prstGeom>
        </p:spPr>
      </p:pic>
      <p:sp>
        <p:nvSpPr>
          <p:cNvPr id="7" name="TextBox 6">
            <a:extLst>
              <a:ext uri="{FF2B5EF4-FFF2-40B4-BE49-F238E27FC236}">
                <a16:creationId xmlns:a16="http://schemas.microsoft.com/office/drawing/2014/main" id="{C6EF8D9D-C3CA-A16C-9F9D-BB5BF9B4B126}"/>
              </a:ext>
            </a:extLst>
          </p:cNvPr>
          <p:cNvSpPr txBox="1"/>
          <p:nvPr/>
        </p:nvSpPr>
        <p:spPr>
          <a:xfrm>
            <a:off x="7436581" y="787266"/>
            <a:ext cx="4572000" cy="646331"/>
          </a:xfrm>
          <a:prstGeom prst="rect">
            <a:avLst/>
          </a:prstGeom>
          <a:noFill/>
        </p:spPr>
        <p:txBody>
          <a:bodyPr wrap="square" rtlCol="0">
            <a:spAutoFit/>
          </a:bodyPr>
          <a:lstStyle/>
          <a:p>
            <a:r>
              <a:rPr lang="en-US" sz="1200" dirty="0"/>
              <a:t>It’s important to note that error boundaries catch errors during rendering, in lifecycle methods, and constructors of the whole tree below them. However, error boundaries do not catch errors for:</a:t>
            </a:r>
          </a:p>
        </p:txBody>
      </p:sp>
      <p:pic>
        <p:nvPicPr>
          <p:cNvPr id="10" name="Picture 9">
            <a:extLst>
              <a:ext uri="{FF2B5EF4-FFF2-40B4-BE49-F238E27FC236}">
                <a16:creationId xmlns:a16="http://schemas.microsoft.com/office/drawing/2014/main" id="{0D1C64BE-DDEE-FF29-459D-F69388A2A5A4}"/>
              </a:ext>
            </a:extLst>
          </p:cNvPr>
          <p:cNvPicPr>
            <a:picLocks noChangeAspect="1"/>
          </p:cNvPicPr>
          <p:nvPr/>
        </p:nvPicPr>
        <p:blipFill>
          <a:blip r:embed="rId4"/>
          <a:stretch>
            <a:fillRect/>
          </a:stretch>
        </p:blipFill>
        <p:spPr>
          <a:xfrm>
            <a:off x="7315426" y="1564105"/>
            <a:ext cx="4876574" cy="1864895"/>
          </a:xfrm>
          <a:prstGeom prst="rect">
            <a:avLst/>
          </a:prstGeom>
        </p:spPr>
      </p:pic>
      <p:pic>
        <p:nvPicPr>
          <p:cNvPr id="13" name="Picture 12">
            <a:extLst>
              <a:ext uri="{FF2B5EF4-FFF2-40B4-BE49-F238E27FC236}">
                <a16:creationId xmlns:a16="http://schemas.microsoft.com/office/drawing/2014/main" id="{E99538AE-8DDD-E7D7-19BD-F33BCC83E659}"/>
              </a:ext>
            </a:extLst>
          </p:cNvPr>
          <p:cNvPicPr>
            <a:picLocks noChangeAspect="1"/>
          </p:cNvPicPr>
          <p:nvPr/>
        </p:nvPicPr>
        <p:blipFill>
          <a:blip r:embed="rId5"/>
          <a:stretch>
            <a:fillRect/>
          </a:stretch>
        </p:blipFill>
        <p:spPr>
          <a:xfrm>
            <a:off x="7379935" y="3523766"/>
            <a:ext cx="4510365" cy="2914800"/>
          </a:xfrm>
          <a:prstGeom prst="rect">
            <a:avLst/>
          </a:prstGeom>
        </p:spPr>
      </p:pic>
    </p:spTree>
    <p:extLst>
      <p:ext uri="{BB962C8B-B14F-4D97-AF65-F5344CB8AC3E}">
        <p14:creationId xmlns:p14="http://schemas.microsoft.com/office/powerpoint/2010/main" val="13447704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Error Handling - Error Boundaries</a:t>
            </a:r>
          </a:p>
        </p:txBody>
      </p:sp>
      <p:pic>
        <p:nvPicPr>
          <p:cNvPr id="4" name="Picture 3">
            <a:extLst>
              <a:ext uri="{FF2B5EF4-FFF2-40B4-BE49-F238E27FC236}">
                <a16:creationId xmlns:a16="http://schemas.microsoft.com/office/drawing/2014/main" id="{0B481514-3129-87D9-C83F-038E68AF915D}"/>
              </a:ext>
            </a:extLst>
          </p:cNvPr>
          <p:cNvPicPr>
            <a:picLocks noChangeAspect="1"/>
          </p:cNvPicPr>
          <p:nvPr/>
        </p:nvPicPr>
        <p:blipFill>
          <a:blip r:embed="rId2"/>
          <a:stretch>
            <a:fillRect/>
          </a:stretch>
        </p:blipFill>
        <p:spPr>
          <a:xfrm>
            <a:off x="173105" y="462211"/>
            <a:ext cx="5550185" cy="3408874"/>
          </a:xfrm>
          <a:prstGeom prst="rect">
            <a:avLst/>
          </a:prstGeom>
        </p:spPr>
      </p:pic>
      <p:pic>
        <p:nvPicPr>
          <p:cNvPr id="11" name="Picture 10">
            <a:extLst>
              <a:ext uri="{FF2B5EF4-FFF2-40B4-BE49-F238E27FC236}">
                <a16:creationId xmlns:a16="http://schemas.microsoft.com/office/drawing/2014/main" id="{C729C895-7862-CE74-CEBB-0F2DEAB41ADE}"/>
              </a:ext>
            </a:extLst>
          </p:cNvPr>
          <p:cNvPicPr>
            <a:picLocks noChangeAspect="1"/>
          </p:cNvPicPr>
          <p:nvPr/>
        </p:nvPicPr>
        <p:blipFill>
          <a:blip r:embed="rId3"/>
          <a:stretch>
            <a:fillRect/>
          </a:stretch>
        </p:blipFill>
        <p:spPr>
          <a:xfrm>
            <a:off x="173105" y="3871085"/>
            <a:ext cx="5550185" cy="2400423"/>
          </a:xfrm>
          <a:prstGeom prst="rect">
            <a:avLst/>
          </a:prstGeom>
        </p:spPr>
      </p:pic>
      <p:pic>
        <p:nvPicPr>
          <p:cNvPr id="15" name="Picture 14">
            <a:extLst>
              <a:ext uri="{FF2B5EF4-FFF2-40B4-BE49-F238E27FC236}">
                <a16:creationId xmlns:a16="http://schemas.microsoft.com/office/drawing/2014/main" id="{0EFBE604-5A34-B536-3C06-1551592F84ED}"/>
              </a:ext>
            </a:extLst>
          </p:cNvPr>
          <p:cNvPicPr>
            <a:picLocks noChangeAspect="1"/>
          </p:cNvPicPr>
          <p:nvPr/>
        </p:nvPicPr>
        <p:blipFill>
          <a:blip r:embed="rId4"/>
          <a:stretch>
            <a:fillRect/>
          </a:stretch>
        </p:blipFill>
        <p:spPr>
          <a:xfrm>
            <a:off x="6166132" y="462211"/>
            <a:ext cx="5550185" cy="2952629"/>
          </a:xfrm>
          <a:prstGeom prst="rect">
            <a:avLst/>
          </a:prstGeom>
        </p:spPr>
      </p:pic>
      <p:pic>
        <p:nvPicPr>
          <p:cNvPr id="17" name="Picture 16">
            <a:extLst>
              <a:ext uri="{FF2B5EF4-FFF2-40B4-BE49-F238E27FC236}">
                <a16:creationId xmlns:a16="http://schemas.microsoft.com/office/drawing/2014/main" id="{9C732FFB-D22E-9C56-4962-73C373C21340}"/>
              </a:ext>
            </a:extLst>
          </p:cNvPr>
          <p:cNvPicPr>
            <a:picLocks noChangeAspect="1"/>
          </p:cNvPicPr>
          <p:nvPr/>
        </p:nvPicPr>
        <p:blipFill>
          <a:blip r:embed="rId5"/>
          <a:stretch>
            <a:fillRect/>
          </a:stretch>
        </p:blipFill>
        <p:spPr>
          <a:xfrm>
            <a:off x="6166132" y="3727554"/>
            <a:ext cx="5704764" cy="2400423"/>
          </a:xfrm>
          <a:prstGeom prst="rect">
            <a:avLst/>
          </a:prstGeom>
        </p:spPr>
      </p:pic>
    </p:spTree>
    <p:extLst>
      <p:ext uri="{BB962C8B-B14F-4D97-AF65-F5344CB8AC3E}">
        <p14:creationId xmlns:p14="http://schemas.microsoft.com/office/powerpoint/2010/main" val="12154229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Error Handling - Error Boundaries</a:t>
            </a:r>
          </a:p>
        </p:txBody>
      </p:sp>
      <p:pic>
        <p:nvPicPr>
          <p:cNvPr id="3" name="Picture 2">
            <a:extLst>
              <a:ext uri="{FF2B5EF4-FFF2-40B4-BE49-F238E27FC236}">
                <a16:creationId xmlns:a16="http://schemas.microsoft.com/office/drawing/2014/main" id="{8107A43D-F219-624F-767B-5063AB36E1FD}"/>
              </a:ext>
            </a:extLst>
          </p:cNvPr>
          <p:cNvPicPr>
            <a:picLocks noChangeAspect="1"/>
          </p:cNvPicPr>
          <p:nvPr/>
        </p:nvPicPr>
        <p:blipFill>
          <a:blip r:embed="rId2"/>
          <a:stretch>
            <a:fillRect/>
          </a:stretch>
        </p:blipFill>
        <p:spPr>
          <a:xfrm>
            <a:off x="155210" y="668829"/>
            <a:ext cx="9846546" cy="1085906"/>
          </a:xfrm>
          <a:prstGeom prst="rect">
            <a:avLst/>
          </a:prstGeom>
        </p:spPr>
      </p:pic>
      <p:pic>
        <p:nvPicPr>
          <p:cNvPr id="6" name="Picture 5">
            <a:extLst>
              <a:ext uri="{FF2B5EF4-FFF2-40B4-BE49-F238E27FC236}">
                <a16:creationId xmlns:a16="http://schemas.microsoft.com/office/drawing/2014/main" id="{42AE818C-96C5-BFD8-80B1-32AFBFE9F168}"/>
              </a:ext>
            </a:extLst>
          </p:cNvPr>
          <p:cNvPicPr>
            <a:picLocks noChangeAspect="1"/>
          </p:cNvPicPr>
          <p:nvPr/>
        </p:nvPicPr>
        <p:blipFill>
          <a:blip r:embed="rId3"/>
          <a:stretch>
            <a:fillRect/>
          </a:stretch>
        </p:blipFill>
        <p:spPr>
          <a:xfrm>
            <a:off x="231306" y="1961352"/>
            <a:ext cx="9846546" cy="4407079"/>
          </a:xfrm>
          <a:prstGeom prst="rect">
            <a:avLst/>
          </a:prstGeom>
        </p:spPr>
      </p:pic>
    </p:spTree>
    <p:extLst>
      <p:ext uri="{BB962C8B-B14F-4D97-AF65-F5344CB8AC3E}">
        <p14:creationId xmlns:p14="http://schemas.microsoft.com/office/powerpoint/2010/main" val="21366737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Error Handling - Error Boundaries</a:t>
            </a:r>
          </a:p>
        </p:txBody>
      </p:sp>
      <p:pic>
        <p:nvPicPr>
          <p:cNvPr id="4" name="Picture 3">
            <a:extLst>
              <a:ext uri="{FF2B5EF4-FFF2-40B4-BE49-F238E27FC236}">
                <a16:creationId xmlns:a16="http://schemas.microsoft.com/office/drawing/2014/main" id="{D6327593-D476-5FC8-A68B-D78BDF436A12}"/>
              </a:ext>
            </a:extLst>
          </p:cNvPr>
          <p:cNvPicPr>
            <a:picLocks noChangeAspect="1"/>
          </p:cNvPicPr>
          <p:nvPr/>
        </p:nvPicPr>
        <p:blipFill>
          <a:blip r:embed="rId2"/>
          <a:stretch>
            <a:fillRect/>
          </a:stretch>
        </p:blipFill>
        <p:spPr>
          <a:xfrm>
            <a:off x="89013" y="552411"/>
            <a:ext cx="6210619" cy="2597283"/>
          </a:xfrm>
          <a:prstGeom prst="rect">
            <a:avLst/>
          </a:prstGeom>
        </p:spPr>
      </p:pic>
      <p:pic>
        <p:nvPicPr>
          <p:cNvPr id="7" name="Picture 6">
            <a:extLst>
              <a:ext uri="{FF2B5EF4-FFF2-40B4-BE49-F238E27FC236}">
                <a16:creationId xmlns:a16="http://schemas.microsoft.com/office/drawing/2014/main" id="{8100ADA2-BB6C-0DCD-1094-475C93F90EFF}"/>
              </a:ext>
            </a:extLst>
          </p:cNvPr>
          <p:cNvPicPr>
            <a:picLocks noChangeAspect="1"/>
          </p:cNvPicPr>
          <p:nvPr/>
        </p:nvPicPr>
        <p:blipFill>
          <a:blip r:embed="rId3"/>
          <a:stretch>
            <a:fillRect/>
          </a:stretch>
        </p:blipFill>
        <p:spPr>
          <a:xfrm>
            <a:off x="6864512" y="92879"/>
            <a:ext cx="5226319" cy="3854648"/>
          </a:xfrm>
          <a:prstGeom prst="rect">
            <a:avLst/>
          </a:prstGeom>
        </p:spPr>
      </p:pic>
      <p:pic>
        <p:nvPicPr>
          <p:cNvPr id="9" name="Picture 8">
            <a:extLst>
              <a:ext uri="{FF2B5EF4-FFF2-40B4-BE49-F238E27FC236}">
                <a16:creationId xmlns:a16="http://schemas.microsoft.com/office/drawing/2014/main" id="{33781A81-7CA8-38D7-99CB-1C42C8F3D2D4}"/>
              </a:ext>
            </a:extLst>
          </p:cNvPr>
          <p:cNvPicPr>
            <a:picLocks noChangeAspect="1"/>
          </p:cNvPicPr>
          <p:nvPr/>
        </p:nvPicPr>
        <p:blipFill>
          <a:blip r:embed="rId4"/>
          <a:stretch>
            <a:fillRect/>
          </a:stretch>
        </p:blipFill>
        <p:spPr>
          <a:xfrm>
            <a:off x="6864511" y="3947527"/>
            <a:ext cx="5226319" cy="2910473"/>
          </a:xfrm>
          <a:prstGeom prst="rect">
            <a:avLst/>
          </a:prstGeom>
        </p:spPr>
      </p:pic>
      <p:pic>
        <p:nvPicPr>
          <p:cNvPr id="11" name="Picture 10">
            <a:extLst>
              <a:ext uri="{FF2B5EF4-FFF2-40B4-BE49-F238E27FC236}">
                <a16:creationId xmlns:a16="http://schemas.microsoft.com/office/drawing/2014/main" id="{8715D97F-7758-CFA8-049A-3CECA66DB4A8}"/>
              </a:ext>
            </a:extLst>
          </p:cNvPr>
          <p:cNvPicPr>
            <a:picLocks noChangeAspect="1"/>
          </p:cNvPicPr>
          <p:nvPr/>
        </p:nvPicPr>
        <p:blipFill>
          <a:blip r:embed="rId5"/>
          <a:stretch>
            <a:fillRect/>
          </a:stretch>
        </p:blipFill>
        <p:spPr>
          <a:xfrm>
            <a:off x="101170" y="4481995"/>
            <a:ext cx="6134415" cy="1841536"/>
          </a:xfrm>
          <a:prstGeom prst="rect">
            <a:avLst/>
          </a:prstGeom>
        </p:spPr>
      </p:pic>
    </p:spTree>
    <p:extLst>
      <p:ext uri="{BB962C8B-B14F-4D97-AF65-F5344CB8AC3E}">
        <p14:creationId xmlns:p14="http://schemas.microsoft.com/office/powerpoint/2010/main" val="17740460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Error Handling - Error Boundaries</a:t>
            </a:r>
          </a:p>
        </p:txBody>
      </p:sp>
      <p:pic>
        <p:nvPicPr>
          <p:cNvPr id="3" name="Picture 2">
            <a:extLst>
              <a:ext uri="{FF2B5EF4-FFF2-40B4-BE49-F238E27FC236}">
                <a16:creationId xmlns:a16="http://schemas.microsoft.com/office/drawing/2014/main" id="{6E541B17-DF37-1A15-0459-59F69DE1E445}"/>
              </a:ext>
            </a:extLst>
          </p:cNvPr>
          <p:cNvPicPr>
            <a:picLocks noChangeAspect="1"/>
          </p:cNvPicPr>
          <p:nvPr/>
        </p:nvPicPr>
        <p:blipFill>
          <a:blip r:embed="rId2"/>
          <a:stretch>
            <a:fillRect/>
          </a:stretch>
        </p:blipFill>
        <p:spPr>
          <a:xfrm>
            <a:off x="161453" y="537414"/>
            <a:ext cx="6350326" cy="1219263"/>
          </a:xfrm>
          <a:prstGeom prst="rect">
            <a:avLst/>
          </a:prstGeom>
        </p:spPr>
      </p:pic>
      <p:pic>
        <p:nvPicPr>
          <p:cNvPr id="6" name="Picture 5">
            <a:extLst>
              <a:ext uri="{FF2B5EF4-FFF2-40B4-BE49-F238E27FC236}">
                <a16:creationId xmlns:a16="http://schemas.microsoft.com/office/drawing/2014/main" id="{9C2862CA-E711-158F-4F44-30203A8E8575}"/>
              </a:ext>
            </a:extLst>
          </p:cNvPr>
          <p:cNvPicPr>
            <a:picLocks noChangeAspect="1"/>
          </p:cNvPicPr>
          <p:nvPr/>
        </p:nvPicPr>
        <p:blipFill>
          <a:blip r:embed="rId3"/>
          <a:stretch>
            <a:fillRect/>
          </a:stretch>
        </p:blipFill>
        <p:spPr>
          <a:xfrm>
            <a:off x="6337001" y="92879"/>
            <a:ext cx="5765986" cy="3492679"/>
          </a:xfrm>
          <a:prstGeom prst="rect">
            <a:avLst/>
          </a:prstGeom>
        </p:spPr>
      </p:pic>
      <p:pic>
        <p:nvPicPr>
          <p:cNvPr id="10" name="Picture 9">
            <a:extLst>
              <a:ext uri="{FF2B5EF4-FFF2-40B4-BE49-F238E27FC236}">
                <a16:creationId xmlns:a16="http://schemas.microsoft.com/office/drawing/2014/main" id="{0D133194-3B5C-858A-ECD0-9D176B5E76D5}"/>
              </a:ext>
            </a:extLst>
          </p:cNvPr>
          <p:cNvPicPr>
            <a:picLocks noChangeAspect="1"/>
          </p:cNvPicPr>
          <p:nvPr/>
        </p:nvPicPr>
        <p:blipFill>
          <a:blip r:embed="rId4"/>
          <a:stretch>
            <a:fillRect/>
          </a:stretch>
        </p:blipFill>
        <p:spPr>
          <a:xfrm>
            <a:off x="64539" y="1756677"/>
            <a:ext cx="6369377" cy="2825895"/>
          </a:xfrm>
          <a:prstGeom prst="rect">
            <a:avLst/>
          </a:prstGeom>
        </p:spPr>
      </p:pic>
      <p:pic>
        <p:nvPicPr>
          <p:cNvPr id="13" name="Picture 12">
            <a:extLst>
              <a:ext uri="{FF2B5EF4-FFF2-40B4-BE49-F238E27FC236}">
                <a16:creationId xmlns:a16="http://schemas.microsoft.com/office/drawing/2014/main" id="{4F62F144-0C61-9DCE-DBEB-94A64B9052AD}"/>
              </a:ext>
            </a:extLst>
          </p:cNvPr>
          <p:cNvPicPr>
            <a:picLocks noChangeAspect="1"/>
          </p:cNvPicPr>
          <p:nvPr/>
        </p:nvPicPr>
        <p:blipFill>
          <a:blip r:embed="rId5"/>
          <a:stretch>
            <a:fillRect/>
          </a:stretch>
        </p:blipFill>
        <p:spPr>
          <a:xfrm>
            <a:off x="108991" y="4582572"/>
            <a:ext cx="6324925" cy="882695"/>
          </a:xfrm>
          <a:prstGeom prst="rect">
            <a:avLst/>
          </a:prstGeom>
        </p:spPr>
      </p:pic>
    </p:spTree>
    <p:extLst>
      <p:ext uri="{BB962C8B-B14F-4D97-AF65-F5344CB8AC3E}">
        <p14:creationId xmlns:p14="http://schemas.microsoft.com/office/powerpoint/2010/main" val="12232316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Error Handling - Error Boundaries</a:t>
            </a:r>
          </a:p>
        </p:txBody>
      </p:sp>
      <p:pic>
        <p:nvPicPr>
          <p:cNvPr id="4" name="Picture 3">
            <a:extLst>
              <a:ext uri="{FF2B5EF4-FFF2-40B4-BE49-F238E27FC236}">
                <a16:creationId xmlns:a16="http://schemas.microsoft.com/office/drawing/2014/main" id="{FEB98A32-D2DB-EB43-CF68-3704D5067483}"/>
              </a:ext>
            </a:extLst>
          </p:cNvPr>
          <p:cNvPicPr>
            <a:picLocks noChangeAspect="1"/>
          </p:cNvPicPr>
          <p:nvPr/>
        </p:nvPicPr>
        <p:blipFill>
          <a:blip r:embed="rId2"/>
          <a:stretch>
            <a:fillRect/>
          </a:stretch>
        </p:blipFill>
        <p:spPr>
          <a:xfrm>
            <a:off x="150386" y="462211"/>
            <a:ext cx="6210619" cy="3168813"/>
          </a:xfrm>
          <a:prstGeom prst="rect">
            <a:avLst/>
          </a:prstGeom>
        </p:spPr>
      </p:pic>
      <p:pic>
        <p:nvPicPr>
          <p:cNvPr id="7" name="Picture 6">
            <a:extLst>
              <a:ext uri="{FF2B5EF4-FFF2-40B4-BE49-F238E27FC236}">
                <a16:creationId xmlns:a16="http://schemas.microsoft.com/office/drawing/2014/main" id="{2BA71737-2DB7-791E-7CCE-D31B6332CE99}"/>
              </a:ext>
            </a:extLst>
          </p:cNvPr>
          <p:cNvPicPr>
            <a:picLocks noChangeAspect="1"/>
          </p:cNvPicPr>
          <p:nvPr/>
        </p:nvPicPr>
        <p:blipFill>
          <a:blip r:embed="rId3"/>
          <a:stretch>
            <a:fillRect/>
          </a:stretch>
        </p:blipFill>
        <p:spPr>
          <a:xfrm>
            <a:off x="7305842" y="92879"/>
            <a:ext cx="4426177" cy="3073558"/>
          </a:xfrm>
          <a:prstGeom prst="rect">
            <a:avLst/>
          </a:prstGeom>
        </p:spPr>
      </p:pic>
      <p:pic>
        <p:nvPicPr>
          <p:cNvPr id="9" name="Picture 8">
            <a:extLst>
              <a:ext uri="{FF2B5EF4-FFF2-40B4-BE49-F238E27FC236}">
                <a16:creationId xmlns:a16="http://schemas.microsoft.com/office/drawing/2014/main" id="{6FA4B3D2-DC29-DFB1-E144-A27933CFAE8E}"/>
              </a:ext>
            </a:extLst>
          </p:cNvPr>
          <p:cNvPicPr>
            <a:picLocks noChangeAspect="1"/>
          </p:cNvPicPr>
          <p:nvPr/>
        </p:nvPicPr>
        <p:blipFill>
          <a:blip r:embed="rId4"/>
          <a:stretch>
            <a:fillRect/>
          </a:stretch>
        </p:blipFill>
        <p:spPr>
          <a:xfrm>
            <a:off x="7305842" y="3166437"/>
            <a:ext cx="4426176" cy="3010055"/>
          </a:xfrm>
          <a:prstGeom prst="rect">
            <a:avLst/>
          </a:prstGeom>
        </p:spPr>
      </p:pic>
      <p:pic>
        <p:nvPicPr>
          <p:cNvPr id="12" name="Picture 11">
            <a:extLst>
              <a:ext uri="{FF2B5EF4-FFF2-40B4-BE49-F238E27FC236}">
                <a16:creationId xmlns:a16="http://schemas.microsoft.com/office/drawing/2014/main" id="{2AA24BB2-43B3-7B71-232B-83D5C7EEC217}"/>
              </a:ext>
            </a:extLst>
          </p:cNvPr>
          <p:cNvPicPr>
            <a:picLocks noChangeAspect="1"/>
          </p:cNvPicPr>
          <p:nvPr/>
        </p:nvPicPr>
        <p:blipFill>
          <a:blip r:embed="rId5"/>
          <a:stretch>
            <a:fillRect/>
          </a:stretch>
        </p:blipFill>
        <p:spPr>
          <a:xfrm>
            <a:off x="150385" y="3963402"/>
            <a:ext cx="6121715" cy="1416123"/>
          </a:xfrm>
          <a:prstGeom prst="rect">
            <a:avLst/>
          </a:prstGeom>
        </p:spPr>
      </p:pic>
      <p:pic>
        <p:nvPicPr>
          <p:cNvPr id="16" name="Picture 15">
            <a:extLst>
              <a:ext uri="{FF2B5EF4-FFF2-40B4-BE49-F238E27FC236}">
                <a16:creationId xmlns:a16="http://schemas.microsoft.com/office/drawing/2014/main" id="{1F0F78DF-5908-F9C5-781D-BE62976D04A5}"/>
              </a:ext>
            </a:extLst>
          </p:cNvPr>
          <p:cNvPicPr>
            <a:picLocks noChangeAspect="1"/>
          </p:cNvPicPr>
          <p:nvPr/>
        </p:nvPicPr>
        <p:blipFill>
          <a:blip r:embed="rId6"/>
          <a:stretch>
            <a:fillRect/>
          </a:stretch>
        </p:blipFill>
        <p:spPr>
          <a:xfrm>
            <a:off x="236115" y="5509917"/>
            <a:ext cx="5950256" cy="1130358"/>
          </a:xfrm>
          <a:prstGeom prst="rect">
            <a:avLst/>
          </a:prstGeom>
        </p:spPr>
      </p:pic>
    </p:spTree>
    <p:extLst>
      <p:ext uri="{BB962C8B-B14F-4D97-AF65-F5344CB8AC3E}">
        <p14:creationId xmlns:p14="http://schemas.microsoft.com/office/powerpoint/2010/main" val="710301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JSX – JavaScript Extension</a:t>
            </a:r>
          </a:p>
        </p:txBody>
      </p:sp>
      <p:sp>
        <p:nvSpPr>
          <p:cNvPr id="6" name="TextBox 5">
            <a:extLst>
              <a:ext uri="{FF2B5EF4-FFF2-40B4-BE49-F238E27FC236}">
                <a16:creationId xmlns:a16="http://schemas.microsoft.com/office/drawing/2014/main" id="{0A8C213C-E016-A609-E7FE-421E7A3B8AD4}"/>
              </a:ext>
            </a:extLst>
          </p:cNvPr>
          <p:cNvSpPr txBox="1"/>
          <p:nvPr/>
        </p:nvSpPr>
        <p:spPr>
          <a:xfrm>
            <a:off x="214441" y="664700"/>
            <a:ext cx="6841813" cy="1384995"/>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Component rendering: </a:t>
            </a:r>
            <a:r>
              <a:rPr lang="en-US" sz="1200" dirty="0">
                <a:latin typeface="Segoe UI" panose="020B0502040204020203" pitchFamily="34" charset="0"/>
                <a:cs typeface="Segoe UI" panose="020B0502040204020203" pitchFamily="34" charset="0"/>
              </a:rPr>
              <a:t>JSX is used to render React components. You can use component tags just like HTML tags to render components. For example, &lt;</a:t>
            </a:r>
            <a:r>
              <a:rPr lang="en-US" sz="1200" b="1" dirty="0">
                <a:solidFill>
                  <a:srgbClr val="C00000"/>
                </a:solidFill>
                <a:latin typeface="Segoe UI" panose="020B0502040204020203" pitchFamily="34" charset="0"/>
                <a:cs typeface="Segoe UI" panose="020B0502040204020203" pitchFamily="34" charset="0"/>
              </a:rPr>
              <a:t>MyComponent /&gt; </a:t>
            </a:r>
            <a:r>
              <a:rPr lang="en-US" sz="1200" dirty="0">
                <a:latin typeface="Segoe UI" panose="020B0502040204020203" pitchFamily="34" charset="0"/>
                <a:cs typeface="Segoe UI" panose="020B0502040204020203" pitchFamily="34" charset="0"/>
              </a:rPr>
              <a:t>will render the </a:t>
            </a:r>
            <a:r>
              <a:rPr lang="en-US" sz="1200" b="1" dirty="0">
                <a:solidFill>
                  <a:srgbClr val="C00000"/>
                </a:solidFill>
                <a:latin typeface="Segoe UI" panose="020B0502040204020203" pitchFamily="34" charset="0"/>
                <a:cs typeface="Segoe UI" panose="020B0502040204020203" pitchFamily="34" charset="0"/>
              </a:rPr>
              <a:t>MyComponent</a:t>
            </a:r>
            <a:r>
              <a:rPr lang="en-US" sz="1200" dirty="0">
                <a:latin typeface="Segoe UI" panose="020B0502040204020203" pitchFamily="34" charset="0"/>
                <a:cs typeface="Segoe UI" panose="020B0502040204020203" pitchFamily="34" charset="0"/>
              </a:rPr>
              <a:t> component.</a:t>
            </a:r>
          </a:p>
          <a:p>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In this example, we define a component called Greeting that renders an </a:t>
            </a:r>
            <a:r>
              <a:rPr lang="en-US" sz="1200" b="1" dirty="0">
                <a:solidFill>
                  <a:srgbClr val="C00000"/>
                </a:solidFill>
                <a:latin typeface="Segoe UI" panose="020B0502040204020203" pitchFamily="34" charset="0"/>
                <a:cs typeface="Segoe UI" panose="020B0502040204020203" pitchFamily="34" charset="0"/>
              </a:rPr>
              <a:t>&lt;h1&gt;</a:t>
            </a:r>
            <a:r>
              <a:rPr lang="en-US" sz="1200" dirty="0">
                <a:latin typeface="Segoe UI" panose="020B0502040204020203" pitchFamily="34" charset="0"/>
                <a:cs typeface="Segoe UI" panose="020B0502040204020203" pitchFamily="34" charset="0"/>
              </a:rPr>
              <a:t> heading. We then use JSX to render the Greeting component within the App component. The JSX code </a:t>
            </a:r>
            <a:r>
              <a:rPr lang="en-US" sz="1200" b="1" dirty="0">
                <a:solidFill>
                  <a:srgbClr val="C00000"/>
                </a:solidFill>
                <a:latin typeface="Segoe UI" panose="020B0502040204020203" pitchFamily="34" charset="0"/>
                <a:cs typeface="Segoe UI" panose="020B0502040204020203" pitchFamily="34" charset="0"/>
              </a:rPr>
              <a:t>&lt;Greeting /&gt;</a:t>
            </a:r>
            <a:r>
              <a:rPr lang="en-US" sz="1200" dirty="0">
                <a:latin typeface="Segoe UI" panose="020B0502040204020203" pitchFamily="34" charset="0"/>
                <a:cs typeface="Segoe UI" panose="020B0502040204020203" pitchFamily="34" charset="0"/>
              </a:rPr>
              <a:t> is equivalent to calling the </a:t>
            </a:r>
            <a:r>
              <a:rPr lang="en-US" sz="1200" b="1" dirty="0">
                <a:solidFill>
                  <a:srgbClr val="C00000"/>
                </a:solidFill>
                <a:latin typeface="Segoe UI" panose="020B0502040204020203" pitchFamily="34" charset="0"/>
                <a:cs typeface="Segoe UI" panose="020B0502040204020203" pitchFamily="34" charset="0"/>
              </a:rPr>
              <a:t>Greeting</a:t>
            </a:r>
            <a:r>
              <a:rPr lang="en-US" sz="1200" dirty="0">
                <a:latin typeface="Segoe UI" panose="020B0502040204020203" pitchFamily="34" charset="0"/>
                <a:cs typeface="Segoe UI" panose="020B0502040204020203" pitchFamily="34" charset="0"/>
              </a:rPr>
              <a:t> component and rendering its output</a:t>
            </a:r>
          </a:p>
        </p:txBody>
      </p:sp>
      <p:pic>
        <p:nvPicPr>
          <p:cNvPr id="7" name="Picture 6">
            <a:extLst>
              <a:ext uri="{FF2B5EF4-FFF2-40B4-BE49-F238E27FC236}">
                <a16:creationId xmlns:a16="http://schemas.microsoft.com/office/drawing/2014/main" id="{85E3594F-44D2-7AED-C59B-49AF5EFD3712}"/>
              </a:ext>
            </a:extLst>
          </p:cNvPr>
          <p:cNvPicPr>
            <a:picLocks noChangeAspect="1"/>
          </p:cNvPicPr>
          <p:nvPr/>
        </p:nvPicPr>
        <p:blipFill>
          <a:blip r:embed="rId2"/>
          <a:stretch>
            <a:fillRect/>
          </a:stretch>
        </p:blipFill>
        <p:spPr>
          <a:xfrm>
            <a:off x="7261590" y="396631"/>
            <a:ext cx="4369025" cy="2781443"/>
          </a:xfrm>
          <a:prstGeom prst="rect">
            <a:avLst/>
          </a:prstGeom>
        </p:spPr>
      </p:pic>
      <p:sp>
        <p:nvSpPr>
          <p:cNvPr id="9" name="TextBox 8">
            <a:extLst>
              <a:ext uri="{FF2B5EF4-FFF2-40B4-BE49-F238E27FC236}">
                <a16:creationId xmlns:a16="http://schemas.microsoft.com/office/drawing/2014/main" id="{001A0440-4507-A50C-CBE3-FCFB92DD6BBE}"/>
              </a:ext>
            </a:extLst>
          </p:cNvPr>
          <p:cNvSpPr txBox="1"/>
          <p:nvPr/>
        </p:nvSpPr>
        <p:spPr>
          <a:xfrm>
            <a:off x="242761" y="4013454"/>
            <a:ext cx="6841813" cy="1384995"/>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Props: </a:t>
            </a:r>
            <a:r>
              <a:rPr lang="en-US" sz="1200" dirty="0">
                <a:latin typeface="Segoe UI" panose="020B0502040204020203" pitchFamily="34" charset="0"/>
                <a:cs typeface="Segoe UI" panose="020B0502040204020203" pitchFamily="34" charset="0"/>
              </a:rPr>
              <a:t>JSX allows you to pass data to components using attributes called props. Props are passed as key-value pairs and can be accessed within the component using the </a:t>
            </a:r>
            <a:r>
              <a:rPr lang="en-US" sz="1200" b="1" dirty="0">
                <a:solidFill>
                  <a:srgbClr val="C00000"/>
                </a:solidFill>
                <a:latin typeface="Segoe UI" panose="020B0502040204020203" pitchFamily="34" charset="0"/>
                <a:cs typeface="Segoe UI" panose="020B0502040204020203" pitchFamily="34" charset="0"/>
              </a:rPr>
              <a:t>props</a:t>
            </a:r>
            <a:r>
              <a:rPr lang="en-US" sz="1200" dirty="0">
                <a:latin typeface="Segoe UI" panose="020B0502040204020203" pitchFamily="34" charset="0"/>
                <a:cs typeface="Segoe UI" panose="020B0502040204020203" pitchFamily="34" charset="0"/>
              </a:rPr>
              <a:t> object. For example, </a:t>
            </a:r>
            <a:r>
              <a:rPr lang="en-US" sz="1200" b="1" dirty="0">
                <a:solidFill>
                  <a:srgbClr val="C00000"/>
                </a:solidFill>
                <a:latin typeface="Segoe UI" panose="020B0502040204020203" pitchFamily="34" charset="0"/>
                <a:cs typeface="Segoe UI" panose="020B0502040204020203" pitchFamily="34" charset="0"/>
              </a:rPr>
              <a:t>&lt;MyComponent name="John" age={25} /&gt;</a:t>
            </a:r>
            <a:r>
              <a:rPr lang="en-US" sz="1200" dirty="0">
                <a:latin typeface="Segoe UI" panose="020B0502040204020203" pitchFamily="34" charset="0"/>
                <a:cs typeface="Segoe UI" panose="020B0502040204020203" pitchFamily="34" charset="0"/>
              </a:rPr>
              <a:t> passes the name and age props to the </a:t>
            </a:r>
            <a:r>
              <a:rPr lang="en-US" sz="1200" b="1" dirty="0">
                <a:solidFill>
                  <a:srgbClr val="C00000"/>
                </a:solidFill>
                <a:latin typeface="Segoe UI" panose="020B0502040204020203" pitchFamily="34" charset="0"/>
                <a:cs typeface="Segoe UI" panose="020B0502040204020203" pitchFamily="34" charset="0"/>
              </a:rPr>
              <a:t>MyComponent</a:t>
            </a:r>
            <a:r>
              <a:rPr lang="en-US" sz="1200" dirty="0">
                <a:latin typeface="Segoe UI" panose="020B0502040204020203" pitchFamily="34" charset="0"/>
                <a:cs typeface="Segoe UI" panose="020B0502040204020203" pitchFamily="34" charset="0"/>
              </a:rPr>
              <a:t> component</a:t>
            </a:r>
          </a:p>
          <a:p>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In this example, we define a component called </a:t>
            </a:r>
            <a:r>
              <a:rPr lang="en-US" sz="1200" b="1" dirty="0">
                <a:solidFill>
                  <a:srgbClr val="C00000"/>
                </a:solidFill>
                <a:latin typeface="Segoe UI" panose="020B0502040204020203" pitchFamily="34" charset="0"/>
                <a:cs typeface="Segoe UI" panose="020B0502040204020203" pitchFamily="34" charset="0"/>
              </a:rPr>
              <a:t>Greeting</a:t>
            </a:r>
            <a:r>
              <a:rPr lang="en-US" sz="1200" dirty="0">
                <a:latin typeface="Segoe UI" panose="020B0502040204020203" pitchFamily="34" charset="0"/>
                <a:cs typeface="Segoe UI" panose="020B0502040204020203" pitchFamily="34" charset="0"/>
              </a:rPr>
              <a:t> that accepts a prop called </a:t>
            </a:r>
            <a:r>
              <a:rPr lang="en-US" sz="1200" b="1" dirty="0">
                <a:solidFill>
                  <a:srgbClr val="C00000"/>
                </a:solidFill>
                <a:latin typeface="Segoe UI" panose="020B0502040204020203" pitchFamily="34" charset="0"/>
                <a:cs typeface="Segoe UI" panose="020B0502040204020203" pitchFamily="34" charset="0"/>
              </a:rPr>
              <a:t>name</a:t>
            </a:r>
            <a:r>
              <a:rPr lang="en-US" sz="1200" dirty="0">
                <a:latin typeface="Segoe UI" panose="020B0502040204020203" pitchFamily="34" charset="0"/>
                <a:cs typeface="Segoe UI" panose="020B0502040204020203" pitchFamily="34" charset="0"/>
              </a:rPr>
              <a:t>. The </a:t>
            </a:r>
            <a:r>
              <a:rPr lang="en-US" sz="1200" b="1" dirty="0">
                <a:solidFill>
                  <a:srgbClr val="C00000"/>
                </a:solidFill>
                <a:latin typeface="Segoe UI" panose="020B0502040204020203" pitchFamily="34" charset="0"/>
                <a:cs typeface="Segoe UI" panose="020B0502040204020203" pitchFamily="34" charset="0"/>
              </a:rPr>
              <a:t>Greeting</a:t>
            </a:r>
            <a:r>
              <a:rPr lang="en-US" sz="1200" dirty="0">
                <a:latin typeface="Segoe UI" panose="020B0502040204020203" pitchFamily="34" charset="0"/>
                <a:cs typeface="Segoe UI" panose="020B0502040204020203" pitchFamily="34" charset="0"/>
              </a:rPr>
              <a:t> component displays a personalized greeting using the </a:t>
            </a:r>
            <a:r>
              <a:rPr lang="en-US" sz="1200" b="1" dirty="0">
                <a:solidFill>
                  <a:srgbClr val="C00000"/>
                </a:solidFill>
                <a:latin typeface="Segoe UI" panose="020B0502040204020203" pitchFamily="34" charset="0"/>
                <a:cs typeface="Segoe UI" panose="020B0502040204020203" pitchFamily="34" charset="0"/>
              </a:rPr>
              <a:t>name</a:t>
            </a:r>
            <a:r>
              <a:rPr lang="en-US" sz="1200" dirty="0">
                <a:latin typeface="Segoe UI" panose="020B0502040204020203" pitchFamily="34" charset="0"/>
                <a:cs typeface="Segoe UI" panose="020B0502040204020203" pitchFamily="34" charset="0"/>
              </a:rPr>
              <a:t> prop.</a:t>
            </a:r>
          </a:p>
        </p:txBody>
      </p:sp>
      <p:pic>
        <p:nvPicPr>
          <p:cNvPr id="11" name="Picture 10">
            <a:extLst>
              <a:ext uri="{FF2B5EF4-FFF2-40B4-BE49-F238E27FC236}">
                <a16:creationId xmlns:a16="http://schemas.microsoft.com/office/drawing/2014/main" id="{0552BABA-F5F2-1C3D-3BB8-635C6A8323F9}"/>
              </a:ext>
            </a:extLst>
          </p:cNvPr>
          <p:cNvPicPr>
            <a:picLocks noChangeAspect="1"/>
          </p:cNvPicPr>
          <p:nvPr/>
        </p:nvPicPr>
        <p:blipFill>
          <a:blip r:embed="rId3"/>
          <a:stretch>
            <a:fillRect/>
          </a:stretch>
        </p:blipFill>
        <p:spPr>
          <a:xfrm>
            <a:off x="7261590" y="3429000"/>
            <a:ext cx="4369025" cy="2838596"/>
          </a:xfrm>
          <a:prstGeom prst="rect">
            <a:avLst/>
          </a:prstGeom>
        </p:spPr>
      </p:pic>
    </p:spTree>
    <p:extLst>
      <p:ext uri="{BB962C8B-B14F-4D97-AF65-F5344CB8AC3E}">
        <p14:creationId xmlns:p14="http://schemas.microsoft.com/office/powerpoint/2010/main" val="35356567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9013" y="92879"/>
            <a:ext cx="5936857" cy="369332"/>
          </a:xfrm>
          <a:prstGeom prst="rect">
            <a:avLst/>
          </a:prstGeom>
          <a:noFill/>
        </p:spPr>
        <p:txBody>
          <a:bodyPr wrap="square" rtlCol="0">
            <a:spAutoFit/>
          </a:bodyPr>
          <a:lstStyle/>
          <a:p>
            <a:r>
              <a:rPr lang="en-US" b="1" dirty="0">
                <a:solidFill>
                  <a:srgbClr val="0070C0"/>
                </a:solidFill>
              </a:rPr>
              <a:t>React - Redux</a:t>
            </a:r>
          </a:p>
        </p:txBody>
      </p:sp>
      <p:pic>
        <p:nvPicPr>
          <p:cNvPr id="3" name="Picture 2">
            <a:extLst>
              <a:ext uri="{FF2B5EF4-FFF2-40B4-BE49-F238E27FC236}">
                <a16:creationId xmlns:a16="http://schemas.microsoft.com/office/drawing/2014/main" id="{4A6FFD8D-7C89-C2E2-C990-582679473A3C}"/>
              </a:ext>
            </a:extLst>
          </p:cNvPr>
          <p:cNvPicPr>
            <a:picLocks noChangeAspect="1"/>
          </p:cNvPicPr>
          <p:nvPr/>
        </p:nvPicPr>
        <p:blipFill>
          <a:blip r:embed="rId2"/>
          <a:stretch>
            <a:fillRect/>
          </a:stretch>
        </p:blipFill>
        <p:spPr>
          <a:xfrm>
            <a:off x="168066" y="535070"/>
            <a:ext cx="8749358" cy="1609319"/>
          </a:xfrm>
          <a:prstGeom prst="rect">
            <a:avLst/>
          </a:prstGeom>
        </p:spPr>
      </p:pic>
      <p:pic>
        <p:nvPicPr>
          <p:cNvPr id="6" name="Picture 5">
            <a:extLst>
              <a:ext uri="{FF2B5EF4-FFF2-40B4-BE49-F238E27FC236}">
                <a16:creationId xmlns:a16="http://schemas.microsoft.com/office/drawing/2014/main" id="{2C521104-A5D1-D2ED-0480-BEFB2FF4A486}"/>
              </a:ext>
            </a:extLst>
          </p:cNvPr>
          <p:cNvPicPr>
            <a:picLocks noChangeAspect="1"/>
          </p:cNvPicPr>
          <p:nvPr/>
        </p:nvPicPr>
        <p:blipFill>
          <a:blip r:embed="rId3"/>
          <a:stretch>
            <a:fillRect/>
          </a:stretch>
        </p:blipFill>
        <p:spPr>
          <a:xfrm>
            <a:off x="198801" y="2217248"/>
            <a:ext cx="5538452" cy="4640752"/>
          </a:xfrm>
          <a:prstGeom prst="rect">
            <a:avLst/>
          </a:prstGeom>
        </p:spPr>
      </p:pic>
      <p:pic>
        <p:nvPicPr>
          <p:cNvPr id="10" name="Picture 9">
            <a:extLst>
              <a:ext uri="{FF2B5EF4-FFF2-40B4-BE49-F238E27FC236}">
                <a16:creationId xmlns:a16="http://schemas.microsoft.com/office/drawing/2014/main" id="{2A13EC95-3702-3B1F-31BA-F54F5BCDA237}"/>
              </a:ext>
            </a:extLst>
          </p:cNvPr>
          <p:cNvPicPr>
            <a:picLocks noChangeAspect="1"/>
          </p:cNvPicPr>
          <p:nvPr/>
        </p:nvPicPr>
        <p:blipFill>
          <a:blip r:embed="rId4"/>
          <a:stretch>
            <a:fillRect/>
          </a:stretch>
        </p:blipFill>
        <p:spPr>
          <a:xfrm>
            <a:off x="5850524" y="2217247"/>
            <a:ext cx="5162736" cy="4547873"/>
          </a:xfrm>
          <a:prstGeom prst="rect">
            <a:avLst/>
          </a:prstGeom>
        </p:spPr>
      </p:pic>
    </p:spTree>
    <p:extLst>
      <p:ext uri="{BB962C8B-B14F-4D97-AF65-F5344CB8AC3E}">
        <p14:creationId xmlns:p14="http://schemas.microsoft.com/office/powerpoint/2010/main" val="7601755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Redux</a:t>
            </a:r>
          </a:p>
        </p:txBody>
      </p:sp>
      <p:pic>
        <p:nvPicPr>
          <p:cNvPr id="4" name="Picture 3">
            <a:extLst>
              <a:ext uri="{FF2B5EF4-FFF2-40B4-BE49-F238E27FC236}">
                <a16:creationId xmlns:a16="http://schemas.microsoft.com/office/drawing/2014/main" id="{428C7C0D-32EE-7651-50DF-B4C3518367DB}"/>
              </a:ext>
            </a:extLst>
          </p:cNvPr>
          <p:cNvPicPr>
            <a:picLocks noChangeAspect="1"/>
          </p:cNvPicPr>
          <p:nvPr/>
        </p:nvPicPr>
        <p:blipFill>
          <a:blip r:embed="rId2"/>
          <a:stretch>
            <a:fillRect/>
          </a:stretch>
        </p:blipFill>
        <p:spPr>
          <a:xfrm>
            <a:off x="7907553" y="137272"/>
            <a:ext cx="2474530" cy="1778405"/>
          </a:xfrm>
          <a:prstGeom prst="rect">
            <a:avLst/>
          </a:prstGeom>
        </p:spPr>
      </p:pic>
      <p:sp>
        <p:nvSpPr>
          <p:cNvPr id="5" name="TextBox 4">
            <a:extLst>
              <a:ext uri="{FF2B5EF4-FFF2-40B4-BE49-F238E27FC236}">
                <a16:creationId xmlns:a16="http://schemas.microsoft.com/office/drawing/2014/main" id="{BB1533A8-6CCC-55E1-A9A8-D8DFB2BBDB05}"/>
              </a:ext>
            </a:extLst>
          </p:cNvPr>
          <p:cNvSpPr txBox="1"/>
          <p:nvPr/>
        </p:nvSpPr>
        <p:spPr>
          <a:xfrm>
            <a:off x="178026" y="639270"/>
            <a:ext cx="7347568" cy="1015663"/>
          </a:xfrm>
          <a:prstGeom prst="rect">
            <a:avLst/>
          </a:prstGeom>
          <a:noFill/>
        </p:spPr>
        <p:txBody>
          <a:bodyPr wrap="square" rtlCol="0">
            <a:spAutoFit/>
          </a:bodyPr>
          <a:lstStyle/>
          <a:p>
            <a:r>
              <a:rPr lang="en-US" sz="1200" dirty="0">
                <a:solidFill>
                  <a:srgbClr val="4A4A4A"/>
                </a:solidFill>
                <a:latin typeface="Segoe UI" panose="020B0502040204020203" pitchFamily="34" charset="0"/>
                <a:cs typeface="Segoe UI" panose="020B0502040204020203" pitchFamily="34" charset="0"/>
              </a:rPr>
              <a:t>T</a:t>
            </a:r>
            <a:r>
              <a:rPr lang="en-US" sz="1200" b="0" i="0" dirty="0">
                <a:solidFill>
                  <a:srgbClr val="4A4A4A"/>
                </a:solidFill>
                <a:effectLst/>
                <a:latin typeface="Segoe UI" panose="020B0502040204020203" pitchFamily="34" charset="0"/>
                <a:cs typeface="Segoe UI" panose="020B0502040204020203" pitchFamily="34" charset="0"/>
              </a:rPr>
              <a:t>he data in React always flows from parent to child components which makes it </a:t>
            </a:r>
            <a:r>
              <a:rPr lang="en-US" sz="1200" b="0" i="1" dirty="0">
                <a:solidFill>
                  <a:srgbClr val="4A4A4A"/>
                </a:solidFill>
                <a:effectLst/>
                <a:latin typeface="Segoe UI" panose="020B0502040204020203" pitchFamily="34" charset="0"/>
                <a:cs typeface="Segoe UI" panose="020B0502040204020203" pitchFamily="34" charset="0"/>
              </a:rPr>
              <a:t>unidirectional</a:t>
            </a:r>
            <a:r>
              <a:rPr lang="en-US" sz="1200" b="0" i="0" dirty="0">
                <a:solidFill>
                  <a:srgbClr val="4A4A4A"/>
                </a:solidFill>
                <a:effectLst/>
                <a:latin typeface="Segoe UI" panose="020B0502040204020203" pitchFamily="34" charset="0"/>
                <a:cs typeface="Segoe UI" panose="020B0502040204020203" pitchFamily="34" charset="0"/>
              </a:rPr>
              <a:t>. This surely keeps our data organized and helps us in controlling the application better. Because of this, the application’s state is contained in specific stores and as a result, the rest of the components remain loosely coupled. This makes our application more flexible leading to increased efficiency. That’s why communication from a parent component to a child component is convenient.</a:t>
            </a:r>
            <a:endParaRPr lang="en-US" sz="1200"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49E096AB-AE67-7A91-7484-57B016A7F285}"/>
              </a:ext>
            </a:extLst>
          </p:cNvPr>
          <p:cNvSpPr txBox="1"/>
          <p:nvPr/>
        </p:nvSpPr>
        <p:spPr>
          <a:xfrm>
            <a:off x="153750" y="2138885"/>
            <a:ext cx="7347568" cy="1200329"/>
          </a:xfrm>
          <a:prstGeom prst="rect">
            <a:avLst/>
          </a:prstGeom>
          <a:noFill/>
        </p:spPr>
        <p:txBody>
          <a:bodyPr wrap="square" rtlCol="0">
            <a:spAutoFit/>
          </a:bodyPr>
          <a:lstStyle/>
          <a:p>
            <a:r>
              <a:rPr lang="en-US" sz="1200" dirty="0">
                <a:solidFill>
                  <a:srgbClr val="4A4A4A"/>
                </a:solidFill>
                <a:latin typeface="Segoe UI" panose="020B0502040204020203" pitchFamily="34" charset="0"/>
                <a:cs typeface="Segoe UI" panose="020B0502040204020203" pitchFamily="34" charset="0"/>
              </a:rPr>
              <a:t>But what happens when we try to communicate from a non-parent component?</a:t>
            </a:r>
          </a:p>
          <a:p>
            <a:endParaRPr lang="en-US" sz="1200" dirty="0">
              <a:solidFill>
                <a:srgbClr val="4A4A4A"/>
              </a:solidFill>
              <a:latin typeface="Segoe UI" panose="020B0502040204020203" pitchFamily="34" charset="0"/>
              <a:cs typeface="Segoe UI" panose="020B0502040204020203" pitchFamily="34" charset="0"/>
            </a:endParaRPr>
          </a:p>
          <a:p>
            <a:r>
              <a:rPr lang="en-US" sz="1200" dirty="0">
                <a:solidFill>
                  <a:srgbClr val="4A4A4A"/>
                </a:solidFill>
                <a:latin typeface="Segoe UI" panose="020B0502040204020203" pitchFamily="34" charset="0"/>
                <a:cs typeface="Segoe UI" panose="020B0502040204020203" pitchFamily="34" charset="0"/>
              </a:rPr>
              <a:t>A child component can never pass data back up to the parent component. React does not provide any way for direct component-to-component communication. Even though React has features to support this approach, it is a poor practice. It is prone to errors and leads to spaghetti code. So, how can two non-parent components pass data to each other?</a:t>
            </a:r>
            <a:endParaRPr lang="en-US" sz="1200"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4BD9A3F0-99EC-CB64-C04B-66F4A9891834}"/>
              </a:ext>
            </a:extLst>
          </p:cNvPr>
          <p:cNvPicPr>
            <a:picLocks noChangeAspect="1"/>
          </p:cNvPicPr>
          <p:nvPr/>
        </p:nvPicPr>
        <p:blipFill>
          <a:blip r:embed="rId3"/>
          <a:stretch>
            <a:fillRect/>
          </a:stretch>
        </p:blipFill>
        <p:spPr>
          <a:xfrm>
            <a:off x="8043484" y="1920818"/>
            <a:ext cx="2647730" cy="1835244"/>
          </a:xfrm>
          <a:prstGeom prst="rect">
            <a:avLst/>
          </a:prstGeom>
        </p:spPr>
      </p:pic>
      <p:pic>
        <p:nvPicPr>
          <p:cNvPr id="12" name="Picture 11">
            <a:extLst>
              <a:ext uri="{FF2B5EF4-FFF2-40B4-BE49-F238E27FC236}">
                <a16:creationId xmlns:a16="http://schemas.microsoft.com/office/drawing/2014/main" id="{AD1EF3C9-FAA0-F709-1FF7-53EA4C626D32}"/>
              </a:ext>
            </a:extLst>
          </p:cNvPr>
          <p:cNvPicPr>
            <a:picLocks noChangeAspect="1"/>
          </p:cNvPicPr>
          <p:nvPr/>
        </p:nvPicPr>
        <p:blipFill>
          <a:blip r:embed="rId4"/>
          <a:stretch>
            <a:fillRect/>
          </a:stretch>
        </p:blipFill>
        <p:spPr>
          <a:xfrm>
            <a:off x="186118" y="3397694"/>
            <a:ext cx="5791498" cy="425472"/>
          </a:xfrm>
          <a:prstGeom prst="rect">
            <a:avLst/>
          </a:prstGeom>
        </p:spPr>
      </p:pic>
      <p:pic>
        <p:nvPicPr>
          <p:cNvPr id="15" name="Picture 14">
            <a:extLst>
              <a:ext uri="{FF2B5EF4-FFF2-40B4-BE49-F238E27FC236}">
                <a16:creationId xmlns:a16="http://schemas.microsoft.com/office/drawing/2014/main" id="{867FC502-1A83-A4C6-41B1-863BF8AA7D9D}"/>
              </a:ext>
            </a:extLst>
          </p:cNvPr>
          <p:cNvPicPr>
            <a:picLocks noChangeAspect="1"/>
          </p:cNvPicPr>
          <p:nvPr/>
        </p:nvPicPr>
        <p:blipFill>
          <a:blip r:embed="rId5"/>
          <a:stretch>
            <a:fillRect/>
          </a:stretch>
        </p:blipFill>
        <p:spPr>
          <a:xfrm>
            <a:off x="129474" y="3881646"/>
            <a:ext cx="5575411" cy="1440062"/>
          </a:xfrm>
          <a:prstGeom prst="rect">
            <a:avLst/>
          </a:prstGeom>
        </p:spPr>
      </p:pic>
      <p:sp>
        <p:nvSpPr>
          <p:cNvPr id="16" name="TextBox 15">
            <a:extLst>
              <a:ext uri="{FF2B5EF4-FFF2-40B4-BE49-F238E27FC236}">
                <a16:creationId xmlns:a16="http://schemas.microsoft.com/office/drawing/2014/main" id="{D1F5CDAF-2147-7A9C-B321-CDB45596FC03}"/>
              </a:ext>
            </a:extLst>
          </p:cNvPr>
          <p:cNvSpPr txBox="1"/>
          <p:nvPr/>
        </p:nvSpPr>
        <p:spPr>
          <a:xfrm>
            <a:off x="202301" y="5421664"/>
            <a:ext cx="6206591" cy="830997"/>
          </a:xfrm>
          <a:prstGeom prst="rect">
            <a:avLst/>
          </a:prstGeom>
          <a:noFill/>
        </p:spPr>
        <p:txBody>
          <a:bodyPr wrap="square" rtlCol="0">
            <a:spAutoFit/>
          </a:bodyPr>
          <a:lstStyle/>
          <a:p>
            <a:r>
              <a:rPr lang="en-US" sz="1200" b="0" i="0" dirty="0">
                <a:solidFill>
                  <a:srgbClr val="4A4A4A"/>
                </a:solidFill>
                <a:effectLst/>
                <a:latin typeface="Segoe UI" panose="020B0502040204020203" pitchFamily="34" charset="0"/>
                <a:cs typeface="Segoe UI" panose="020B0502040204020203" pitchFamily="34" charset="0"/>
              </a:rPr>
              <a:t>Thus, with Redux, it becomes clear where the components get their state from as well as where should they send their states to. Now the component initiating the change does not have to worry about the list of components needing the state change and can simply dispatch the change to the store. This is how Redux makes the </a:t>
            </a:r>
            <a:r>
              <a:rPr lang="en-US" sz="1200" b="0" i="1" dirty="0">
                <a:solidFill>
                  <a:srgbClr val="4A4A4A"/>
                </a:solidFill>
                <a:effectLst/>
                <a:latin typeface="Segoe UI" panose="020B0502040204020203" pitchFamily="34" charset="0"/>
                <a:cs typeface="Segoe UI" panose="020B0502040204020203" pitchFamily="34" charset="0"/>
              </a:rPr>
              <a:t>data flow</a:t>
            </a:r>
            <a:r>
              <a:rPr lang="en-US" sz="1200" b="0" i="0" dirty="0">
                <a:solidFill>
                  <a:srgbClr val="4A4A4A"/>
                </a:solidFill>
                <a:effectLst/>
                <a:latin typeface="Segoe UI" panose="020B0502040204020203" pitchFamily="34" charset="0"/>
                <a:cs typeface="Segoe UI" panose="020B0502040204020203" pitchFamily="34" charset="0"/>
              </a:rPr>
              <a:t> easier.</a:t>
            </a:r>
            <a:endParaRPr lang="en-US" sz="1200" dirty="0">
              <a:latin typeface="Segoe UI" panose="020B0502040204020203" pitchFamily="34" charset="0"/>
              <a:cs typeface="Segoe UI" panose="020B0502040204020203" pitchFamily="34" charset="0"/>
            </a:endParaRPr>
          </a:p>
        </p:txBody>
      </p:sp>
      <p:pic>
        <p:nvPicPr>
          <p:cNvPr id="18" name="Picture 17">
            <a:extLst>
              <a:ext uri="{FF2B5EF4-FFF2-40B4-BE49-F238E27FC236}">
                <a16:creationId xmlns:a16="http://schemas.microsoft.com/office/drawing/2014/main" id="{86E297CF-42A9-9E7B-96B1-71147187D2C5}"/>
              </a:ext>
            </a:extLst>
          </p:cNvPr>
          <p:cNvPicPr>
            <a:picLocks noChangeAspect="1"/>
          </p:cNvPicPr>
          <p:nvPr/>
        </p:nvPicPr>
        <p:blipFill>
          <a:blip r:embed="rId6"/>
          <a:stretch>
            <a:fillRect/>
          </a:stretch>
        </p:blipFill>
        <p:spPr>
          <a:xfrm>
            <a:off x="7614606" y="3920456"/>
            <a:ext cx="2914800" cy="2190863"/>
          </a:xfrm>
          <a:prstGeom prst="rect">
            <a:avLst/>
          </a:prstGeom>
        </p:spPr>
      </p:pic>
    </p:spTree>
    <p:extLst>
      <p:ext uri="{BB962C8B-B14F-4D97-AF65-F5344CB8AC3E}">
        <p14:creationId xmlns:p14="http://schemas.microsoft.com/office/powerpoint/2010/main" val="17424380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Redux</a:t>
            </a:r>
          </a:p>
        </p:txBody>
      </p:sp>
      <p:sp>
        <p:nvSpPr>
          <p:cNvPr id="2" name="TextBox 1">
            <a:extLst>
              <a:ext uri="{FF2B5EF4-FFF2-40B4-BE49-F238E27FC236}">
                <a16:creationId xmlns:a16="http://schemas.microsoft.com/office/drawing/2014/main" id="{65CF2D8A-161F-F885-7AB2-BF11319CAE27}"/>
              </a:ext>
            </a:extLst>
          </p:cNvPr>
          <p:cNvSpPr txBox="1"/>
          <p:nvPr/>
        </p:nvSpPr>
        <p:spPr>
          <a:xfrm>
            <a:off x="186117" y="558350"/>
            <a:ext cx="9767087" cy="830997"/>
          </a:xfrm>
          <a:prstGeom prst="rect">
            <a:avLst/>
          </a:prstGeom>
          <a:noFill/>
        </p:spPr>
        <p:txBody>
          <a:bodyPr wrap="square" rtlCol="0">
            <a:spAutoFit/>
          </a:bodyPr>
          <a:lstStyle/>
          <a:p>
            <a:r>
              <a:rPr lang="en-US" sz="1200" b="0" i="0" dirty="0">
                <a:solidFill>
                  <a:srgbClr val="4A4A4A"/>
                </a:solidFill>
                <a:effectLst/>
                <a:latin typeface="Segoe UI" panose="020B0502040204020203" pitchFamily="34" charset="0"/>
                <a:cs typeface="Segoe UI" panose="020B0502040204020203" pitchFamily="34" charset="0"/>
              </a:rPr>
              <a:t>Just like React, Redux is also a library which is used widely for front-end development. It is basically a tool for managing both data-state and UI-state in JavaScript applications. Redux separates the application data and business logic into its own container in order to let React manage just the view. Rather than a traditional library or a framework, it’s an application data-flow architecture. It is most compatible with Single Page Applications (SPAs) where the management of the states over time can get complex</a:t>
            </a:r>
            <a:endParaRPr lang="en-US" sz="12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1F92A71F-60C8-0B32-931F-25170569DE6B}"/>
              </a:ext>
            </a:extLst>
          </p:cNvPr>
          <p:cNvPicPr>
            <a:picLocks noChangeAspect="1"/>
          </p:cNvPicPr>
          <p:nvPr/>
        </p:nvPicPr>
        <p:blipFill>
          <a:blip r:embed="rId2"/>
          <a:stretch>
            <a:fillRect/>
          </a:stretch>
        </p:blipFill>
        <p:spPr>
          <a:xfrm>
            <a:off x="186117" y="1485486"/>
            <a:ext cx="5259823" cy="4959605"/>
          </a:xfrm>
          <a:prstGeom prst="rect">
            <a:avLst/>
          </a:prstGeom>
        </p:spPr>
      </p:pic>
      <p:pic>
        <p:nvPicPr>
          <p:cNvPr id="10" name="Picture 9">
            <a:extLst>
              <a:ext uri="{FF2B5EF4-FFF2-40B4-BE49-F238E27FC236}">
                <a16:creationId xmlns:a16="http://schemas.microsoft.com/office/drawing/2014/main" id="{901357C6-89F4-5D8F-0E51-88E99D0ECC6F}"/>
              </a:ext>
            </a:extLst>
          </p:cNvPr>
          <p:cNvPicPr>
            <a:picLocks noChangeAspect="1"/>
          </p:cNvPicPr>
          <p:nvPr/>
        </p:nvPicPr>
        <p:blipFill>
          <a:blip r:embed="rId3"/>
          <a:stretch>
            <a:fillRect/>
          </a:stretch>
        </p:blipFill>
        <p:spPr>
          <a:xfrm>
            <a:off x="5934160" y="1601261"/>
            <a:ext cx="5346137" cy="4959605"/>
          </a:xfrm>
          <a:prstGeom prst="rect">
            <a:avLst/>
          </a:prstGeom>
        </p:spPr>
      </p:pic>
    </p:spTree>
    <p:extLst>
      <p:ext uri="{BB962C8B-B14F-4D97-AF65-F5344CB8AC3E}">
        <p14:creationId xmlns:p14="http://schemas.microsoft.com/office/powerpoint/2010/main" val="9161711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 Components of Redux</a:t>
            </a:r>
          </a:p>
        </p:txBody>
      </p:sp>
      <p:pic>
        <p:nvPicPr>
          <p:cNvPr id="16" name="Picture 15">
            <a:extLst>
              <a:ext uri="{FF2B5EF4-FFF2-40B4-BE49-F238E27FC236}">
                <a16:creationId xmlns:a16="http://schemas.microsoft.com/office/drawing/2014/main" id="{5AD9C47B-707C-C6D6-ECEC-FCDB3335770B}"/>
              </a:ext>
            </a:extLst>
          </p:cNvPr>
          <p:cNvPicPr>
            <a:picLocks noChangeAspect="1"/>
          </p:cNvPicPr>
          <p:nvPr/>
        </p:nvPicPr>
        <p:blipFill>
          <a:blip r:embed="rId2"/>
          <a:stretch>
            <a:fillRect/>
          </a:stretch>
        </p:blipFill>
        <p:spPr>
          <a:xfrm>
            <a:off x="121380" y="728585"/>
            <a:ext cx="3965097" cy="4709263"/>
          </a:xfrm>
          <a:prstGeom prst="rect">
            <a:avLst/>
          </a:prstGeom>
        </p:spPr>
      </p:pic>
      <p:pic>
        <p:nvPicPr>
          <p:cNvPr id="18" name="Picture 17">
            <a:extLst>
              <a:ext uri="{FF2B5EF4-FFF2-40B4-BE49-F238E27FC236}">
                <a16:creationId xmlns:a16="http://schemas.microsoft.com/office/drawing/2014/main" id="{E9BF1DF9-0236-F7D0-3530-E92C2920D6D3}"/>
              </a:ext>
            </a:extLst>
          </p:cNvPr>
          <p:cNvPicPr>
            <a:picLocks noChangeAspect="1"/>
          </p:cNvPicPr>
          <p:nvPr/>
        </p:nvPicPr>
        <p:blipFill>
          <a:blip r:embed="rId3"/>
          <a:stretch>
            <a:fillRect/>
          </a:stretch>
        </p:blipFill>
        <p:spPr>
          <a:xfrm>
            <a:off x="4237529" y="529165"/>
            <a:ext cx="7833091" cy="4779209"/>
          </a:xfrm>
          <a:prstGeom prst="rect">
            <a:avLst/>
          </a:prstGeom>
        </p:spPr>
      </p:pic>
    </p:spTree>
    <p:extLst>
      <p:ext uri="{BB962C8B-B14F-4D97-AF65-F5344CB8AC3E}">
        <p14:creationId xmlns:p14="http://schemas.microsoft.com/office/powerpoint/2010/main" val="2476917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–Redux</a:t>
            </a:r>
          </a:p>
        </p:txBody>
      </p:sp>
      <p:sp>
        <p:nvSpPr>
          <p:cNvPr id="4" name="TextBox 3">
            <a:extLst>
              <a:ext uri="{FF2B5EF4-FFF2-40B4-BE49-F238E27FC236}">
                <a16:creationId xmlns:a16="http://schemas.microsoft.com/office/drawing/2014/main" id="{6DCB51B0-6D65-2BE6-3CAE-702059F2FFE4}"/>
              </a:ext>
            </a:extLst>
          </p:cNvPr>
          <p:cNvSpPr txBox="1"/>
          <p:nvPr/>
        </p:nvSpPr>
        <p:spPr>
          <a:xfrm>
            <a:off x="121381" y="462211"/>
            <a:ext cx="9038804" cy="738664"/>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Let’s understand with Simple Counter app t</a:t>
            </a:r>
            <a:r>
              <a:rPr lang="en-US" sz="1400" b="0" i="0" dirty="0">
                <a:solidFill>
                  <a:srgbClr val="444444"/>
                </a:solidFill>
                <a:effectLst/>
                <a:latin typeface="Segoe UI" panose="020B0502040204020203" pitchFamily="34" charset="0"/>
                <a:cs typeface="Segoe UI" panose="020B0502040204020203" pitchFamily="34" charset="0"/>
              </a:rPr>
              <a:t>hat increments and decrements the state. The state will be an integer.</a:t>
            </a:r>
          </a:p>
          <a:p>
            <a:endParaRPr lang="en-US" sz="1400" dirty="0">
              <a:solidFill>
                <a:srgbClr val="444444"/>
              </a:solidFill>
              <a:latin typeface="Segoe UI" panose="020B0502040204020203" pitchFamily="34" charset="0"/>
              <a:cs typeface="Segoe UI" panose="020B0502040204020203" pitchFamily="34" charset="0"/>
            </a:endParaRPr>
          </a:p>
          <a:p>
            <a:r>
              <a:rPr lang="en-US" sz="1400" dirty="0">
                <a:solidFill>
                  <a:srgbClr val="444444"/>
                </a:solidFill>
                <a:latin typeface="Segoe UI" panose="020B0502040204020203" pitchFamily="34" charset="0"/>
                <a:cs typeface="Segoe UI" panose="020B0502040204020203" pitchFamily="34" charset="0"/>
              </a:rPr>
              <a:t>Install Redux by executing the below command:</a:t>
            </a:r>
            <a:endParaRPr lang="en-US" sz="1400" dirty="0">
              <a:latin typeface="Segoe UI" panose="020B0502040204020203"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5FC6E6CC-C93F-9533-445F-71B8DAE90046}"/>
              </a:ext>
            </a:extLst>
          </p:cNvPr>
          <p:cNvPicPr>
            <a:picLocks noChangeAspect="1"/>
          </p:cNvPicPr>
          <p:nvPr/>
        </p:nvPicPr>
        <p:blipFill>
          <a:blip r:embed="rId2"/>
          <a:stretch>
            <a:fillRect/>
          </a:stretch>
        </p:blipFill>
        <p:spPr>
          <a:xfrm>
            <a:off x="121381" y="1200875"/>
            <a:ext cx="4174351" cy="738663"/>
          </a:xfrm>
          <a:prstGeom prst="rect">
            <a:avLst/>
          </a:prstGeom>
        </p:spPr>
      </p:pic>
      <p:sp>
        <p:nvSpPr>
          <p:cNvPr id="11" name="TextBox 10">
            <a:extLst>
              <a:ext uri="{FF2B5EF4-FFF2-40B4-BE49-F238E27FC236}">
                <a16:creationId xmlns:a16="http://schemas.microsoft.com/office/drawing/2014/main" id="{BF4BD4F2-6735-CF08-892A-B765B7466C2F}"/>
              </a:ext>
            </a:extLst>
          </p:cNvPr>
          <p:cNvSpPr txBox="1"/>
          <p:nvPr/>
        </p:nvSpPr>
        <p:spPr>
          <a:xfrm>
            <a:off x="121381" y="2152097"/>
            <a:ext cx="9038804"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The final directory structure should look like this</a:t>
            </a:r>
          </a:p>
        </p:txBody>
      </p:sp>
      <p:pic>
        <p:nvPicPr>
          <p:cNvPr id="13" name="Picture 12">
            <a:extLst>
              <a:ext uri="{FF2B5EF4-FFF2-40B4-BE49-F238E27FC236}">
                <a16:creationId xmlns:a16="http://schemas.microsoft.com/office/drawing/2014/main" id="{048CF0A8-92D7-EEDA-3400-B1C512AF58F3}"/>
              </a:ext>
            </a:extLst>
          </p:cNvPr>
          <p:cNvPicPr>
            <a:picLocks noChangeAspect="1"/>
          </p:cNvPicPr>
          <p:nvPr/>
        </p:nvPicPr>
        <p:blipFill>
          <a:blip r:embed="rId3"/>
          <a:stretch>
            <a:fillRect/>
          </a:stretch>
        </p:blipFill>
        <p:spPr>
          <a:xfrm>
            <a:off x="258958" y="2758439"/>
            <a:ext cx="4036773" cy="1778091"/>
          </a:xfrm>
          <a:prstGeom prst="rect">
            <a:avLst/>
          </a:prstGeom>
        </p:spPr>
      </p:pic>
      <p:pic>
        <p:nvPicPr>
          <p:cNvPr id="17" name="Picture 16">
            <a:extLst>
              <a:ext uri="{FF2B5EF4-FFF2-40B4-BE49-F238E27FC236}">
                <a16:creationId xmlns:a16="http://schemas.microsoft.com/office/drawing/2014/main" id="{CB0A3F41-7B0F-B2CA-AD3A-51E0B775AD3A}"/>
              </a:ext>
            </a:extLst>
          </p:cNvPr>
          <p:cNvPicPr>
            <a:picLocks noChangeAspect="1"/>
          </p:cNvPicPr>
          <p:nvPr/>
        </p:nvPicPr>
        <p:blipFill>
          <a:blip r:embed="rId4"/>
          <a:stretch>
            <a:fillRect/>
          </a:stretch>
        </p:blipFill>
        <p:spPr>
          <a:xfrm>
            <a:off x="4676906" y="831543"/>
            <a:ext cx="6915505" cy="2463927"/>
          </a:xfrm>
          <a:prstGeom prst="rect">
            <a:avLst/>
          </a:prstGeom>
        </p:spPr>
      </p:pic>
      <p:pic>
        <p:nvPicPr>
          <p:cNvPr id="20" name="Picture 19">
            <a:extLst>
              <a:ext uri="{FF2B5EF4-FFF2-40B4-BE49-F238E27FC236}">
                <a16:creationId xmlns:a16="http://schemas.microsoft.com/office/drawing/2014/main" id="{299060E5-1E89-BF4B-F4B5-6D9A01040BF1}"/>
              </a:ext>
            </a:extLst>
          </p:cNvPr>
          <p:cNvPicPr>
            <a:picLocks noChangeAspect="1"/>
          </p:cNvPicPr>
          <p:nvPr/>
        </p:nvPicPr>
        <p:blipFill>
          <a:blip r:embed="rId5"/>
          <a:stretch>
            <a:fillRect/>
          </a:stretch>
        </p:blipFill>
        <p:spPr>
          <a:xfrm>
            <a:off x="4657854" y="3295470"/>
            <a:ext cx="6953607" cy="3240029"/>
          </a:xfrm>
          <a:prstGeom prst="rect">
            <a:avLst/>
          </a:prstGeom>
        </p:spPr>
      </p:pic>
    </p:spTree>
    <p:extLst>
      <p:ext uri="{BB962C8B-B14F-4D97-AF65-F5344CB8AC3E}">
        <p14:creationId xmlns:p14="http://schemas.microsoft.com/office/powerpoint/2010/main" val="3340298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–Redux</a:t>
            </a:r>
          </a:p>
        </p:txBody>
      </p:sp>
      <p:pic>
        <p:nvPicPr>
          <p:cNvPr id="10" name="Picture 9">
            <a:extLst>
              <a:ext uri="{FF2B5EF4-FFF2-40B4-BE49-F238E27FC236}">
                <a16:creationId xmlns:a16="http://schemas.microsoft.com/office/drawing/2014/main" id="{A0E2EFE8-0C54-8EEE-B512-67E9D30116BB}"/>
              </a:ext>
            </a:extLst>
          </p:cNvPr>
          <p:cNvPicPr>
            <a:picLocks noChangeAspect="1"/>
          </p:cNvPicPr>
          <p:nvPr/>
        </p:nvPicPr>
        <p:blipFill>
          <a:blip r:embed="rId2"/>
          <a:stretch>
            <a:fillRect/>
          </a:stretch>
        </p:blipFill>
        <p:spPr>
          <a:xfrm>
            <a:off x="234867" y="698359"/>
            <a:ext cx="5410478" cy="3865549"/>
          </a:xfrm>
          <a:prstGeom prst="rect">
            <a:avLst/>
          </a:prstGeom>
        </p:spPr>
      </p:pic>
      <p:pic>
        <p:nvPicPr>
          <p:cNvPr id="12" name="Picture 11">
            <a:extLst>
              <a:ext uri="{FF2B5EF4-FFF2-40B4-BE49-F238E27FC236}">
                <a16:creationId xmlns:a16="http://schemas.microsoft.com/office/drawing/2014/main" id="{4198B49A-1C90-D936-7B62-E6C52CD04B68}"/>
              </a:ext>
            </a:extLst>
          </p:cNvPr>
          <p:cNvPicPr>
            <a:picLocks noChangeAspect="1"/>
          </p:cNvPicPr>
          <p:nvPr/>
        </p:nvPicPr>
        <p:blipFill>
          <a:blip r:embed="rId3"/>
          <a:stretch>
            <a:fillRect/>
          </a:stretch>
        </p:blipFill>
        <p:spPr>
          <a:xfrm>
            <a:off x="234867" y="4800056"/>
            <a:ext cx="5410477" cy="1621799"/>
          </a:xfrm>
          <a:prstGeom prst="rect">
            <a:avLst/>
          </a:prstGeom>
        </p:spPr>
      </p:pic>
      <p:pic>
        <p:nvPicPr>
          <p:cNvPr id="15" name="Picture 14">
            <a:extLst>
              <a:ext uri="{FF2B5EF4-FFF2-40B4-BE49-F238E27FC236}">
                <a16:creationId xmlns:a16="http://schemas.microsoft.com/office/drawing/2014/main" id="{BF367155-25C9-52A7-83BE-96A5CA99AA52}"/>
              </a:ext>
            </a:extLst>
          </p:cNvPr>
          <p:cNvPicPr>
            <a:picLocks noChangeAspect="1"/>
          </p:cNvPicPr>
          <p:nvPr/>
        </p:nvPicPr>
        <p:blipFill>
          <a:blip r:embed="rId4"/>
          <a:stretch>
            <a:fillRect/>
          </a:stretch>
        </p:blipFill>
        <p:spPr>
          <a:xfrm>
            <a:off x="5848397" y="909708"/>
            <a:ext cx="5835950" cy="5135041"/>
          </a:xfrm>
          <a:prstGeom prst="rect">
            <a:avLst/>
          </a:prstGeom>
        </p:spPr>
      </p:pic>
    </p:spTree>
    <p:extLst>
      <p:ext uri="{BB962C8B-B14F-4D97-AF65-F5344CB8AC3E}">
        <p14:creationId xmlns:p14="http://schemas.microsoft.com/office/powerpoint/2010/main" val="26077581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Router</a:t>
            </a:r>
          </a:p>
        </p:txBody>
      </p:sp>
      <p:pic>
        <p:nvPicPr>
          <p:cNvPr id="5" name="Picture 4">
            <a:extLst>
              <a:ext uri="{FF2B5EF4-FFF2-40B4-BE49-F238E27FC236}">
                <a16:creationId xmlns:a16="http://schemas.microsoft.com/office/drawing/2014/main" id="{F531AA30-6B7F-E92A-6EB6-C017D76EC6EE}"/>
              </a:ext>
            </a:extLst>
          </p:cNvPr>
          <p:cNvPicPr>
            <a:picLocks noChangeAspect="1"/>
          </p:cNvPicPr>
          <p:nvPr/>
        </p:nvPicPr>
        <p:blipFill>
          <a:blip r:embed="rId2"/>
          <a:stretch>
            <a:fillRect/>
          </a:stretch>
        </p:blipFill>
        <p:spPr>
          <a:xfrm>
            <a:off x="121381" y="569367"/>
            <a:ext cx="9386761" cy="1591206"/>
          </a:xfrm>
          <a:prstGeom prst="rect">
            <a:avLst/>
          </a:prstGeom>
        </p:spPr>
      </p:pic>
      <p:pic>
        <p:nvPicPr>
          <p:cNvPr id="7" name="Picture 6">
            <a:extLst>
              <a:ext uri="{FF2B5EF4-FFF2-40B4-BE49-F238E27FC236}">
                <a16:creationId xmlns:a16="http://schemas.microsoft.com/office/drawing/2014/main" id="{C8C195F7-2603-D824-C9D1-8D3F017B0840}"/>
              </a:ext>
            </a:extLst>
          </p:cNvPr>
          <p:cNvPicPr>
            <a:picLocks noChangeAspect="1"/>
          </p:cNvPicPr>
          <p:nvPr/>
        </p:nvPicPr>
        <p:blipFill>
          <a:blip r:embed="rId3"/>
          <a:stretch>
            <a:fillRect/>
          </a:stretch>
        </p:blipFill>
        <p:spPr>
          <a:xfrm>
            <a:off x="254858" y="2375785"/>
            <a:ext cx="5474303" cy="4114027"/>
          </a:xfrm>
          <a:prstGeom prst="rect">
            <a:avLst/>
          </a:prstGeom>
        </p:spPr>
      </p:pic>
      <p:pic>
        <p:nvPicPr>
          <p:cNvPr id="9" name="Picture 8">
            <a:extLst>
              <a:ext uri="{FF2B5EF4-FFF2-40B4-BE49-F238E27FC236}">
                <a16:creationId xmlns:a16="http://schemas.microsoft.com/office/drawing/2014/main" id="{5D715D7F-E578-09C3-2D7C-EB5B94CB6C67}"/>
              </a:ext>
            </a:extLst>
          </p:cNvPr>
          <p:cNvPicPr>
            <a:picLocks noChangeAspect="1"/>
          </p:cNvPicPr>
          <p:nvPr/>
        </p:nvPicPr>
        <p:blipFill>
          <a:blip r:embed="rId4"/>
          <a:stretch>
            <a:fillRect/>
          </a:stretch>
        </p:blipFill>
        <p:spPr>
          <a:xfrm>
            <a:off x="5935128" y="2267729"/>
            <a:ext cx="4934204" cy="1880626"/>
          </a:xfrm>
          <a:prstGeom prst="rect">
            <a:avLst/>
          </a:prstGeom>
        </p:spPr>
      </p:pic>
      <p:pic>
        <p:nvPicPr>
          <p:cNvPr id="13" name="Picture 12">
            <a:extLst>
              <a:ext uri="{FF2B5EF4-FFF2-40B4-BE49-F238E27FC236}">
                <a16:creationId xmlns:a16="http://schemas.microsoft.com/office/drawing/2014/main" id="{2A506EE6-472B-18A7-5FFD-ABF022DD1E00}"/>
              </a:ext>
            </a:extLst>
          </p:cNvPr>
          <p:cNvPicPr>
            <a:picLocks noChangeAspect="1"/>
          </p:cNvPicPr>
          <p:nvPr/>
        </p:nvPicPr>
        <p:blipFill>
          <a:blip r:embed="rId5"/>
          <a:stretch>
            <a:fillRect/>
          </a:stretch>
        </p:blipFill>
        <p:spPr>
          <a:xfrm>
            <a:off x="5935128" y="4148355"/>
            <a:ext cx="5112013" cy="2551851"/>
          </a:xfrm>
          <a:prstGeom prst="rect">
            <a:avLst/>
          </a:prstGeom>
        </p:spPr>
      </p:pic>
    </p:spTree>
    <p:extLst>
      <p:ext uri="{BB962C8B-B14F-4D97-AF65-F5344CB8AC3E}">
        <p14:creationId xmlns:p14="http://schemas.microsoft.com/office/powerpoint/2010/main" val="22998830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Router</a:t>
            </a:r>
          </a:p>
        </p:txBody>
      </p:sp>
      <p:pic>
        <p:nvPicPr>
          <p:cNvPr id="3" name="Picture 2">
            <a:extLst>
              <a:ext uri="{FF2B5EF4-FFF2-40B4-BE49-F238E27FC236}">
                <a16:creationId xmlns:a16="http://schemas.microsoft.com/office/drawing/2014/main" id="{44EE7CE8-AD11-94C8-7E2F-A1EBD60F3208}"/>
              </a:ext>
            </a:extLst>
          </p:cNvPr>
          <p:cNvPicPr>
            <a:picLocks noChangeAspect="1"/>
          </p:cNvPicPr>
          <p:nvPr/>
        </p:nvPicPr>
        <p:blipFill>
          <a:blip r:embed="rId2"/>
          <a:stretch>
            <a:fillRect/>
          </a:stretch>
        </p:blipFill>
        <p:spPr>
          <a:xfrm>
            <a:off x="0" y="462211"/>
            <a:ext cx="6675929" cy="2523750"/>
          </a:xfrm>
          <a:prstGeom prst="rect">
            <a:avLst/>
          </a:prstGeom>
        </p:spPr>
      </p:pic>
      <p:pic>
        <p:nvPicPr>
          <p:cNvPr id="6" name="Picture 5">
            <a:extLst>
              <a:ext uri="{FF2B5EF4-FFF2-40B4-BE49-F238E27FC236}">
                <a16:creationId xmlns:a16="http://schemas.microsoft.com/office/drawing/2014/main" id="{FBFA42F4-4C14-A0C1-C7D8-DF0D87C5A984}"/>
              </a:ext>
            </a:extLst>
          </p:cNvPr>
          <p:cNvPicPr>
            <a:picLocks noChangeAspect="1"/>
          </p:cNvPicPr>
          <p:nvPr/>
        </p:nvPicPr>
        <p:blipFill>
          <a:blip r:embed="rId3"/>
          <a:stretch>
            <a:fillRect/>
          </a:stretch>
        </p:blipFill>
        <p:spPr>
          <a:xfrm>
            <a:off x="121381" y="3122904"/>
            <a:ext cx="4264503" cy="754496"/>
          </a:xfrm>
          <a:prstGeom prst="rect">
            <a:avLst/>
          </a:prstGeom>
        </p:spPr>
      </p:pic>
      <p:pic>
        <p:nvPicPr>
          <p:cNvPr id="10" name="Picture 9">
            <a:extLst>
              <a:ext uri="{FF2B5EF4-FFF2-40B4-BE49-F238E27FC236}">
                <a16:creationId xmlns:a16="http://schemas.microsoft.com/office/drawing/2014/main" id="{EBA3A25F-1B10-8AE2-EC00-C33A4B88C34D}"/>
              </a:ext>
            </a:extLst>
          </p:cNvPr>
          <p:cNvPicPr>
            <a:picLocks noChangeAspect="1"/>
          </p:cNvPicPr>
          <p:nvPr/>
        </p:nvPicPr>
        <p:blipFill>
          <a:blip r:embed="rId4"/>
          <a:stretch>
            <a:fillRect/>
          </a:stretch>
        </p:blipFill>
        <p:spPr>
          <a:xfrm>
            <a:off x="121381" y="4014343"/>
            <a:ext cx="9184460" cy="2574068"/>
          </a:xfrm>
          <a:prstGeom prst="rect">
            <a:avLst/>
          </a:prstGeom>
        </p:spPr>
      </p:pic>
      <p:pic>
        <p:nvPicPr>
          <p:cNvPr id="12" name="Picture 11">
            <a:extLst>
              <a:ext uri="{FF2B5EF4-FFF2-40B4-BE49-F238E27FC236}">
                <a16:creationId xmlns:a16="http://schemas.microsoft.com/office/drawing/2014/main" id="{F6E47573-66E5-C1EA-7D3F-701F50147ED0}"/>
              </a:ext>
            </a:extLst>
          </p:cNvPr>
          <p:cNvPicPr>
            <a:picLocks noChangeAspect="1"/>
          </p:cNvPicPr>
          <p:nvPr/>
        </p:nvPicPr>
        <p:blipFill>
          <a:blip r:embed="rId5"/>
          <a:stretch>
            <a:fillRect/>
          </a:stretch>
        </p:blipFill>
        <p:spPr>
          <a:xfrm>
            <a:off x="6853954" y="462211"/>
            <a:ext cx="5106074" cy="2127240"/>
          </a:xfrm>
          <a:prstGeom prst="rect">
            <a:avLst/>
          </a:prstGeom>
        </p:spPr>
      </p:pic>
    </p:spTree>
    <p:extLst>
      <p:ext uri="{BB962C8B-B14F-4D97-AF65-F5344CB8AC3E}">
        <p14:creationId xmlns:p14="http://schemas.microsoft.com/office/powerpoint/2010/main" val="41041135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Router</a:t>
            </a:r>
          </a:p>
        </p:txBody>
      </p:sp>
      <p:pic>
        <p:nvPicPr>
          <p:cNvPr id="4" name="Picture 3">
            <a:extLst>
              <a:ext uri="{FF2B5EF4-FFF2-40B4-BE49-F238E27FC236}">
                <a16:creationId xmlns:a16="http://schemas.microsoft.com/office/drawing/2014/main" id="{481F6AC0-6A5D-8090-671A-CCD30C551B1C}"/>
              </a:ext>
            </a:extLst>
          </p:cNvPr>
          <p:cNvPicPr>
            <a:picLocks noChangeAspect="1"/>
          </p:cNvPicPr>
          <p:nvPr/>
        </p:nvPicPr>
        <p:blipFill>
          <a:blip r:embed="rId2"/>
          <a:stretch>
            <a:fillRect/>
          </a:stretch>
        </p:blipFill>
        <p:spPr>
          <a:xfrm>
            <a:off x="121381" y="462211"/>
            <a:ext cx="5227454" cy="6132798"/>
          </a:xfrm>
          <a:prstGeom prst="rect">
            <a:avLst/>
          </a:prstGeom>
        </p:spPr>
      </p:pic>
      <p:pic>
        <p:nvPicPr>
          <p:cNvPr id="7" name="Picture 6">
            <a:extLst>
              <a:ext uri="{FF2B5EF4-FFF2-40B4-BE49-F238E27FC236}">
                <a16:creationId xmlns:a16="http://schemas.microsoft.com/office/drawing/2014/main" id="{5BBB0901-B7C4-1867-2BDA-C2B1B0771593}"/>
              </a:ext>
            </a:extLst>
          </p:cNvPr>
          <p:cNvPicPr>
            <a:picLocks noChangeAspect="1"/>
          </p:cNvPicPr>
          <p:nvPr/>
        </p:nvPicPr>
        <p:blipFill>
          <a:blip r:embed="rId3"/>
          <a:stretch>
            <a:fillRect/>
          </a:stretch>
        </p:blipFill>
        <p:spPr>
          <a:xfrm>
            <a:off x="5534009" y="462210"/>
            <a:ext cx="5430699" cy="5962865"/>
          </a:xfrm>
          <a:prstGeom prst="rect">
            <a:avLst/>
          </a:prstGeom>
        </p:spPr>
      </p:pic>
    </p:spTree>
    <p:extLst>
      <p:ext uri="{BB962C8B-B14F-4D97-AF65-F5344CB8AC3E}">
        <p14:creationId xmlns:p14="http://schemas.microsoft.com/office/powerpoint/2010/main" val="12537556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21381" y="92879"/>
            <a:ext cx="5936857" cy="369332"/>
          </a:xfrm>
          <a:prstGeom prst="rect">
            <a:avLst/>
          </a:prstGeom>
          <a:noFill/>
        </p:spPr>
        <p:txBody>
          <a:bodyPr wrap="square" rtlCol="0">
            <a:spAutoFit/>
          </a:bodyPr>
          <a:lstStyle/>
          <a:p>
            <a:r>
              <a:rPr lang="en-US" b="1" dirty="0">
                <a:solidFill>
                  <a:srgbClr val="0070C0"/>
                </a:solidFill>
              </a:rPr>
              <a:t>React Router</a:t>
            </a:r>
          </a:p>
        </p:txBody>
      </p:sp>
      <p:pic>
        <p:nvPicPr>
          <p:cNvPr id="3" name="Picture 2">
            <a:extLst>
              <a:ext uri="{FF2B5EF4-FFF2-40B4-BE49-F238E27FC236}">
                <a16:creationId xmlns:a16="http://schemas.microsoft.com/office/drawing/2014/main" id="{A67CE7A1-6832-6600-2181-278219AD103A}"/>
              </a:ext>
            </a:extLst>
          </p:cNvPr>
          <p:cNvPicPr>
            <a:picLocks noChangeAspect="1"/>
          </p:cNvPicPr>
          <p:nvPr/>
        </p:nvPicPr>
        <p:blipFill>
          <a:blip r:embed="rId2"/>
          <a:stretch>
            <a:fillRect/>
          </a:stretch>
        </p:blipFill>
        <p:spPr>
          <a:xfrm>
            <a:off x="185683" y="462211"/>
            <a:ext cx="5138875" cy="2054303"/>
          </a:xfrm>
          <a:prstGeom prst="rect">
            <a:avLst/>
          </a:prstGeom>
        </p:spPr>
      </p:pic>
      <p:pic>
        <p:nvPicPr>
          <p:cNvPr id="6" name="Picture 5">
            <a:extLst>
              <a:ext uri="{FF2B5EF4-FFF2-40B4-BE49-F238E27FC236}">
                <a16:creationId xmlns:a16="http://schemas.microsoft.com/office/drawing/2014/main" id="{E22A9713-5800-4D07-64DD-4787565B43A2}"/>
              </a:ext>
            </a:extLst>
          </p:cNvPr>
          <p:cNvPicPr>
            <a:picLocks noChangeAspect="1"/>
          </p:cNvPicPr>
          <p:nvPr/>
        </p:nvPicPr>
        <p:blipFill>
          <a:blip r:embed="rId3"/>
          <a:stretch>
            <a:fillRect/>
          </a:stretch>
        </p:blipFill>
        <p:spPr>
          <a:xfrm>
            <a:off x="121381" y="2556717"/>
            <a:ext cx="5138874" cy="3569540"/>
          </a:xfrm>
          <a:prstGeom prst="rect">
            <a:avLst/>
          </a:prstGeom>
        </p:spPr>
      </p:pic>
      <p:pic>
        <p:nvPicPr>
          <p:cNvPr id="9" name="Picture 8">
            <a:extLst>
              <a:ext uri="{FF2B5EF4-FFF2-40B4-BE49-F238E27FC236}">
                <a16:creationId xmlns:a16="http://schemas.microsoft.com/office/drawing/2014/main" id="{E1B65AEC-099D-980E-EF6E-8491958EC3B0}"/>
              </a:ext>
            </a:extLst>
          </p:cNvPr>
          <p:cNvPicPr>
            <a:picLocks noChangeAspect="1"/>
          </p:cNvPicPr>
          <p:nvPr/>
        </p:nvPicPr>
        <p:blipFill>
          <a:blip r:embed="rId4"/>
          <a:stretch>
            <a:fillRect/>
          </a:stretch>
        </p:blipFill>
        <p:spPr>
          <a:xfrm>
            <a:off x="6279419" y="158271"/>
            <a:ext cx="5508411" cy="3110911"/>
          </a:xfrm>
          <a:prstGeom prst="rect">
            <a:avLst/>
          </a:prstGeom>
        </p:spPr>
      </p:pic>
      <p:pic>
        <p:nvPicPr>
          <p:cNvPr id="11" name="Picture 10">
            <a:extLst>
              <a:ext uri="{FF2B5EF4-FFF2-40B4-BE49-F238E27FC236}">
                <a16:creationId xmlns:a16="http://schemas.microsoft.com/office/drawing/2014/main" id="{AB56017A-831C-7667-07DB-6E1F9A205FC8}"/>
              </a:ext>
            </a:extLst>
          </p:cNvPr>
          <p:cNvPicPr>
            <a:picLocks noChangeAspect="1"/>
          </p:cNvPicPr>
          <p:nvPr/>
        </p:nvPicPr>
        <p:blipFill>
          <a:blip r:embed="rId5"/>
          <a:stretch>
            <a:fillRect/>
          </a:stretch>
        </p:blipFill>
        <p:spPr>
          <a:xfrm>
            <a:off x="6366564" y="3269183"/>
            <a:ext cx="5447807" cy="3511944"/>
          </a:xfrm>
          <a:prstGeom prst="rect">
            <a:avLst/>
          </a:prstGeom>
        </p:spPr>
      </p:pic>
    </p:spTree>
    <p:extLst>
      <p:ext uri="{BB962C8B-B14F-4D97-AF65-F5344CB8AC3E}">
        <p14:creationId xmlns:p14="http://schemas.microsoft.com/office/powerpoint/2010/main" val="3541695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17253</TotalTime>
  <Words>6008</Words>
  <Application>Microsoft Office PowerPoint</Application>
  <PresentationFormat>Widescreen</PresentationFormat>
  <Paragraphs>378</Paragraphs>
  <Slides>135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135</vt:i4>
      </vt:variant>
    </vt:vector>
  </HeadingPairs>
  <TitlesOfParts>
    <vt:vector size="141" baseType="lpstr">
      <vt:lpstr>Arial</vt:lpstr>
      <vt:lpstr>Calibri</vt:lpstr>
      <vt:lpstr>Calibri Light</vt:lpstr>
      <vt:lpstr>Segoe UI</vt:lpstr>
      <vt:lpstr>Univers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Amitkumar Singh</dc:creator>
  <cp:lastModifiedBy>Amitkumar Singh</cp:lastModifiedBy>
  <cp:revision>870</cp:revision>
  <dcterms:created xsi:type="dcterms:W3CDTF">2022-08-22T03:31:10Z</dcterms:created>
  <dcterms:modified xsi:type="dcterms:W3CDTF">2023-08-24T08:01:51Z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1c1817e7-05be-4f03-a88d-21bafcb0a0b1</vt:lpwstr>
  </property>
  <property fmtid="{D5CDD505-2E9C-101B-9397-08002B2CF9AE}" pid="3" name="HCLClassification">
    <vt:lpwstr>HCL_Cla5s_Publ1c</vt:lpwstr>
  </property>
  <property fmtid="{D5CDD505-2E9C-101B-9397-08002B2CF9AE}" pid="4" name="HCLClassD6">
    <vt:lpwstr>False</vt:lpwstr>
  </property>
</Properties>
</file>